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1"/>
  </p:notesMasterIdLst>
  <p:sldIdLst>
    <p:sldId id="256" r:id="rId2"/>
    <p:sldId id="261" r:id="rId3"/>
    <p:sldId id="257" r:id="rId4"/>
    <p:sldId id="521" r:id="rId5"/>
    <p:sldId id="524" r:id="rId6"/>
    <p:sldId id="536" r:id="rId7"/>
    <p:sldId id="554" r:id="rId8"/>
    <p:sldId id="549" r:id="rId9"/>
    <p:sldId id="548" r:id="rId10"/>
    <p:sldId id="553" r:id="rId11"/>
    <p:sldId id="540" r:id="rId12"/>
    <p:sldId id="543" r:id="rId13"/>
    <p:sldId id="557" r:id="rId14"/>
    <p:sldId id="550" r:id="rId15"/>
    <p:sldId id="556" r:id="rId16"/>
    <p:sldId id="559" r:id="rId17"/>
    <p:sldId id="558" r:id="rId18"/>
    <p:sldId id="264" r:id="rId19"/>
    <p:sldId id="315"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FF73E-E066-1242-BE01-25D79E5393EF}" v="404" dt="2023-09-08T19:40:33.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6" autoAdjust="0"/>
    <p:restoredTop sz="94660"/>
  </p:normalViewPr>
  <p:slideViewPr>
    <p:cSldViewPr snapToGrid="0">
      <p:cViewPr varScale="1">
        <p:scale>
          <a:sx n="115" d="100"/>
          <a:sy n="115" d="100"/>
        </p:scale>
        <p:origin x="24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22ce9a710db0ed7c/Documents/CyberQuantit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22ce9a710db0ed7c/Documents/CyberQuantity.xlsx" TargetMode="External"/><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d.docs.live.net/22ce9a710db0ed7c/Documents/CyberQuant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de-CH" dirty="0" err="1"/>
              <a:t>Number</a:t>
            </a:r>
            <a:r>
              <a:rPr lang="de-CH" dirty="0"/>
              <a:t> </a:t>
            </a:r>
            <a:r>
              <a:rPr lang="de-CH" dirty="0" err="1"/>
              <a:t>of</a:t>
            </a:r>
            <a:r>
              <a:rPr lang="de-CH" dirty="0"/>
              <a:t> </a:t>
            </a:r>
            <a:r>
              <a:rPr lang="de-CH" dirty="0" err="1"/>
              <a:t>Known</a:t>
            </a:r>
            <a:r>
              <a:rPr lang="de-CH" dirty="0"/>
              <a:t> </a:t>
            </a:r>
            <a:r>
              <a:rPr lang="de-CH" dirty="0" err="1"/>
              <a:t>Cyber</a:t>
            </a:r>
            <a:r>
              <a:rPr lang="de-CH" dirty="0"/>
              <a:t> </a:t>
            </a:r>
            <a:r>
              <a:rPr lang="de-CH" dirty="0" err="1"/>
              <a:t>Operations</a:t>
            </a:r>
            <a:r>
              <a:rPr lang="de-CH" dirty="0"/>
              <a:t> per </a:t>
            </a:r>
            <a:r>
              <a:rPr lang="de-CH" dirty="0" err="1"/>
              <a:t>year</a:t>
            </a:r>
            <a:endParaRPr lang="de-CH" dirty="0"/>
          </a:p>
        </c:rich>
      </c:tx>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en-CH"/>
        </a:p>
      </c:txPr>
    </c:title>
    <c:autoTitleDeleted val="0"/>
    <c:plotArea>
      <c:layout/>
      <c:lineChart>
        <c:grouping val="standard"/>
        <c:varyColors val="0"/>
        <c:ser>
          <c:idx val="0"/>
          <c:order val="0"/>
          <c:tx>
            <c:strRef>
              <c:f>Häufigkeit!$B$1</c:f>
              <c:strCache>
                <c:ptCount val="1"/>
                <c:pt idx="0">
                  <c:v>COUNT</c:v>
                </c:pt>
              </c:strCache>
            </c:strRef>
          </c:tx>
          <c:spPr>
            <a:ln w="34925" cap="rnd">
              <a:solidFill>
                <a:schemeClr val="lt1"/>
              </a:solidFill>
              <a:round/>
            </a:ln>
            <a:effectLst>
              <a:outerShdw dist="25400" dir="2700000" algn="tl" rotWithShape="0">
                <a:schemeClr val="accent1"/>
              </a:outerShdw>
            </a:effectLst>
          </c:spPr>
          <c:marker>
            <c:symbol val="none"/>
          </c:marker>
          <c:cat>
            <c:numRef>
              <c:f>Häufigkeit!$A$2:$A$19</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Häufigkeit!$B$2:$B$19</c:f>
              <c:numCache>
                <c:formatCode>General</c:formatCode>
                <c:ptCount val="18"/>
                <c:pt idx="0">
                  <c:v>11</c:v>
                </c:pt>
                <c:pt idx="1">
                  <c:v>3</c:v>
                </c:pt>
                <c:pt idx="2">
                  <c:v>10</c:v>
                </c:pt>
                <c:pt idx="3">
                  <c:v>7</c:v>
                </c:pt>
                <c:pt idx="4">
                  <c:v>4</c:v>
                </c:pt>
                <c:pt idx="5">
                  <c:v>8</c:v>
                </c:pt>
                <c:pt idx="6">
                  <c:v>12</c:v>
                </c:pt>
                <c:pt idx="7">
                  <c:v>12</c:v>
                </c:pt>
                <c:pt idx="8">
                  <c:v>18</c:v>
                </c:pt>
                <c:pt idx="9">
                  <c:v>33</c:v>
                </c:pt>
                <c:pt idx="10">
                  <c:v>29</c:v>
                </c:pt>
                <c:pt idx="11">
                  <c:v>24</c:v>
                </c:pt>
                <c:pt idx="12">
                  <c:v>38</c:v>
                </c:pt>
                <c:pt idx="13">
                  <c:v>34</c:v>
                </c:pt>
                <c:pt idx="14">
                  <c:v>74</c:v>
                </c:pt>
                <c:pt idx="15">
                  <c:v>120</c:v>
                </c:pt>
                <c:pt idx="16">
                  <c:v>109</c:v>
                </c:pt>
                <c:pt idx="17">
                  <c:v>149</c:v>
                </c:pt>
              </c:numCache>
            </c:numRef>
          </c:val>
          <c:smooth val="0"/>
          <c:extLst>
            <c:ext xmlns:c16="http://schemas.microsoft.com/office/drawing/2014/chart" uri="{C3380CC4-5D6E-409C-BE32-E72D297353CC}">
              <c16:uniqueId val="{00000000-CF77-5049-9017-2CC3E69F8020}"/>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132076848"/>
        <c:axId val="1132082256"/>
      </c:lineChart>
      <c:catAx>
        <c:axId val="1132076848"/>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en-CH"/>
          </a:p>
        </c:txPr>
        <c:crossAx val="1132082256"/>
        <c:crosses val="autoZero"/>
        <c:auto val="1"/>
        <c:lblAlgn val="ctr"/>
        <c:lblOffset val="100"/>
        <c:noMultiLvlLbl val="0"/>
      </c:catAx>
      <c:valAx>
        <c:axId val="11320822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CH"/>
          </a:p>
        </c:txPr>
        <c:crossAx val="1132076848"/>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CH"/>
              <a:t>Country Profiles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CH"/>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Tätigkeiten!$B$1</c:f>
              <c:strCache>
                <c:ptCount val="1"/>
                <c:pt idx="0">
                  <c:v>Espionage</c:v>
                </c:pt>
              </c:strCache>
            </c:strRef>
          </c:tx>
          <c:spPr>
            <a:solidFill>
              <a:schemeClr val="accent1"/>
            </a:solidFill>
            <a:ln>
              <a:noFill/>
            </a:ln>
            <a:effectLst/>
            <a:sp3d/>
          </c:spPr>
          <c:invertIfNegative val="0"/>
          <c:cat>
            <c:strRef>
              <c:f>Tätigkeiten!$A$2:$A$5</c:f>
              <c:strCache>
                <c:ptCount val="4"/>
                <c:pt idx="0">
                  <c:v>Russia</c:v>
                </c:pt>
                <c:pt idx="1">
                  <c:v>China</c:v>
                </c:pt>
                <c:pt idx="2">
                  <c:v>Iran</c:v>
                </c:pt>
                <c:pt idx="3">
                  <c:v>North Korea</c:v>
                </c:pt>
              </c:strCache>
            </c:strRef>
          </c:cat>
          <c:val>
            <c:numRef>
              <c:f>Tätigkeiten!$B$2:$B$5</c:f>
              <c:numCache>
                <c:formatCode>General</c:formatCode>
                <c:ptCount val="4"/>
                <c:pt idx="0">
                  <c:v>118</c:v>
                </c:pt>
                <c:pt idx="1">
                  <c:v>249</c:v>
                </c:pt>
                <c:pt idx="2">
                  <c:v>77</c:v>
                </c:pt>
                <c:pt idx="3">
                  <c:v>52</c:v>
                </c:pt>
              </c:numCache>
            </c:numRef>
          </c:val>
          <c:extLst>
            <c:ext xmlns:c16="http://schemas.microsoft.com/office/drawing/2014/chart" uri="{C3380CC4-5D6E-409C-BE32-E72D297353CC}">
              <c16:uniqueId val="{00000000-01A6-4B59-A8CB-BFDE91F58F50}"/>
            </c:ext>
          </c:extLst>
        </c:ser>
        <c:ser>
          <c:idx val="1"/>
          <c:order val="1"/>
          <c:tx>
            <c:strRef>
              <c:f>Tätigkeiten!$C$1</c:f>
              <c:strCache>
                <c:ptCount val="1"/>
                <c:pt idx="0">
                  <c:v>Sabotage</c:v>
                </c:pt>
              </c:strCache>
            </c:strRef>
          </c:tx>
          <c:spPr>
            <a:solidFill>
              <a:schemeClr val="accent2"/>
            </a:solidFill>
            <a:ln>
              <a:noFill/>
            </a:ln>
            <a:effectLst/>
            <a:sp3d/>
          </c:spPr>
          <c:invertIfNegative val="0"/>
          <c:cat>
            <c:strRef>
              <c:f>Tätigkeiten!$A$2:$A$5</c:f>
              <c:strCache>
                <c:ptCount val="4"/>
                <c:pt idx="0">
                  <c:v>Russia</c:v>
                </c:pt>
                <c:pt idx="1">
                  <c:v>China</c:v>
                </c:pt>
                <c:pt idx="2">
                  <c:v>Iran</c:v>
                </c:pt>
                <c:pt idx="3">
                  <c:v>North Korea</c:v>
                </c:pt>
              </c:strCache>
            </c:strRef>
          </c:cat>
          <c:val>
            <c:numRef>
              <c:f>Tätigkeiten!$C$2:$C$5</c:f>
              <c:numCache>
                <c:formatCode>General</c:formatCode>
                <c:ptCount val="4"/>
                <c:pt idx="0">
                  <c:v>15</c:v>
                </c:pt>
                <c:pt idx="1">
                  <c:v>0</c:v>
                </c:pt>
                <c:pt idx="2">
                  <c:v>3</c:v>
                </c:pt>
                <c:pt idx="3">
                  <c:v>0</c:v>
                </c:pt>
              </c:numCache>
            </c:numRef>
          </c:val>
          <c:extLst>
            <c:ext xmlns:c16="http://schemas.microsoft.com/office/drawing/2014/chart" uri="{C3380CC4-5D6E-409C-BE32-E72D297353CC}">
              <c16:uniqueId val="{00000001-01A6-4B59-A8CB-BFDE91F58F50}"/>
            </c:ext>
          </c:extLst>
        </c:ser>
        <c:ser>
          <c:idx val="2"/>
          <c:order val="2"/>
          <c:tx>
            <c:strRef>
              <c:f>Tätigkeiten!$D$1</c:f>
              <c:strCache>
                <c:ptCount val="1"/>
                <c:pt idx="0">
                  <c:v>DDoS</c:v>
                </c:pt>
              </c:strCache>
            </c:strRef>
          </c:tx>
          <c:spPr>
            <a:solidFill>
              <a:schemeClr val="accent3"/>
            </a:solidFill>
            <a:ln>
              <a:noFill/>
            </a:ln>
            <a:effectLst/>
            <a:sp3d/>
          </c:spPr>
          <c:invertIfNegative val="0"/>
          <c:cat>
            <c:strRef>
              <c:f>Tätigkeiten!$A$2:$A$5</c:f>
              <c:strCache>
                <c:ptCount val="4"/>
                <c:pt idx="0">
                  <c:v>Russia</c:v>
                </c:pt>
                <c:pt idx="1">
                  <c:v>China</c:v>
                </c:pt>
                <c:pt idx="2">
                  <c:v>Iran</c:v>
                </c:pt>
                <c:pt idx="3">
                  <c:v>North Korea</c:v>
                </c:pt>
              </c:strCache>
            </c:strRef>
          </c:cat>
          <c:val>
            <c:numRef>
              <c:f>Tätigkeiten!$D$2:$D$5</c:f>
              <c:numCache>
                <c:formatCode>General</c:formatCode>
                <c:ptCount val="4"/>
                <c:pt idx="0">
                  <c:v>8</c:v>
                </c:pt>
                <c:pt idx="1">
                  <c:v>2</c:v>
                </c:pt>
                <c:pt idx="2">
                  <c:v>3</c:v>
                </c:pt>
                <c:pt idx="3">
                  <c:v>4</c:v>
                </c:pt>
              </c:numCache>
            </c:numRef>
          </c:val>
          <c:extLst>
            <c:ext xmlns:c16="http://schemas.microsoft.com/office/drawing/2014/chart" uri="{C3380CC4-5D6E-409C-BE32-E72D297353CC}">
              <c16:uniqueId val="{00000002-01A6-4B59-A8CB-BFDE91F58F50}"/>
            </c:ext>
          </c:extLst>
        </c:ser>
        <c:ser>
          <c:idx val="3"/>
          <c:order val="3"/>
          <c:tx>
            <c:strRef>
              <c:f>Tätigkeiten!$E$1</c:f>
              <c:strCache>
                <c:ptCount val="1"/>
                <c:pt idx="0">
                  <c:v>Defacement</c:v>
                </c:pt>
              </c:strCache>
            </c:strRef>
          </c:tx>
          <c:spPr>
            <a:solidFill>
              <a:schemeClr val="accent4"/>
            </a:solidFill>
            <a:ln>
              <a:noFill/>
            </a:ln>
            <a:effectLst/>
            <a:sp3d/>
          </c:spPr>
          <c:invertIfNegative val="0"/>
          <c:cat>
            <c:strRef>
              <c:f>Tätigkeiten!$A$2:$A$5</c:f>
              <c:strCache>
                <c:ptCount val="4"/>
                <c:pt idx="0">
                  <c:v>Russia</c:v>
                </c:pt>
                <c:pt idx="1">
                  <c:v>China</c:v>
                </c:pt>
                <c:pt idx="2">
                  <c:v>Iran</c:v>
                </c:pt>
                <c:pt idx="3">
                  <c:v>North Korea</c:v>
                </c:pt>
              </c:strCache>
            </c:strRef>
          </c:cat>
          <c:val>
            <c:numRef>
              <c:f>Tätigkeiten!$E$2:$E$5</c:f>
              <c:numCache>
                <c:formatCode>General</c:formatCode>
                <c:ptCount val="4"/>
                <c:pt idx="0">
                  <c:v>4</c:v>
                </c:pt>
                <c:pt idx="1">
                  <c:v>0</c:v>
                </c:pt>
                <c:pt idx="2">
                  <c:v>1</c:v>
                </c:pt>
                <c:pt idx="3">
                  <c:v>0</c:v>
                </c:pt>
              </c:numCache>
            </c:numRef>
          </c:val>
          <c:extLst>
            <c:ext xmlns:c16="http://schemas.microsoft.com/office/drawing/2014/chart" uri="{C3380CC4-5D6E-409C-BE32-E72D297353CC}">
              <c16:uniqueId val="{00000003-01A6-4B59-A8CB-BFDE91F58F50}"/>
            </c:ext>
          </c:extLst>
        </c:ser>
        <c:ser>
          <c:idx val="4"/>
          <c:order val="4"/>
          <c:tx>
            <c:strRef>
              <c:f>Tätigkeiten!$F$1</c:f>
              <c:strCache>
                <c:ptCount val="1"/>
                <c:pt idx="0">
                  <c:v>Doxing</c:v>
                </c:pt>
              </c:strCache>
            </c:strRef>
          </c:tx>
          <c:spPr>
            <a:solidFill>
              <a:schemeClr val="accent5"/>
            </a:solidFill>
            <a:ln>
              <a:noFill/>
            </a:ln>
            <a:effectLst/>
            <a:sp3d/>
          </c:spPr>
          <c:invertIfNegative val="0"/>
          <c:cat>
            <c:strRef>
              <c:f>Tätigkeiten!$A$2:$A$5</c:f>
              <c:strCache>
                <c:ptCount val="4"/>
                <c:pt idx="0">
                  <c:v>Russia</c:v>
                </c:pt>
                <c:pt idx="1">
                  <c:v>China</c:v>
                </c:pt>
                <c:pt idx="2">
                  <c:v>Iran</c:v>
                </c:pt>
                <c:pt idx="3">
                  <c:v>North Korea</c:v>
                </c:pt>
              </c:strCache>
            </c:strRef>
          </c:cat>
          <c:val>
            <c:numRef>
              <c:f>Tätigkeiten!$F$2:$F$5</c:f>
              <c:numCache>
                <c:formatCode>General</c:formatCode>
                <c:ptCount val="4"/>
                <c:pt idx="0">
                  <c:v>4</c:v>
                </c:pt>
                <c:pt idx="1">
                  <c:v>0</c:v>
                </c:pt>
                <c:pt idx="2">
                  <c:v>0</c:v>
                </c:pt>
                <c:pt idx="3">
                  <c:v>2</c:v>
                </c:pt>
              </c:numCache>
            </c:numRef>
          </c:val>
          <c:extLst>
            <c:ext xmlns:c16="http://schemas.microsoft.com/office/drawing/2014/chart" uri="{C3380CC4-5D6E-409C-BE32-E72D297353CC}">
              <c16:uniqueId val="{00000004-01A6-4B59-A8CB-BFDE91F58F50}"/>
            </c:ext>
          </c:extLst>
        </c:ser>
        <c:ser>
          <c:idx val="5"/>
          <c:order val="5"/>
          <c:tx>
            <c:strRef>
              <c:f>Tätigkeiten!$G$1</c:f>
              <c:strCache>
                <c:ptCount val="1"/>
                <c:pt idx="0">
                  <c:v>Data Destruction</c:v>
                </c:pt>
              </c:strCache>
            </c:strRef>
          </c:tx>
          <c:spPr>
            <a:solidFill>
              <a:schemeClr val="accent6"/>
            </a:solidFill>
            <a:ln>
              <a:noFill/>
            </a:ln>
            <a:effectLst/>
            <a:sp3d/>
          </c:spPr>
          <c:invertIfNegative val="0"/>
          <c:cat>
            <c:strRef>
              <c:f>Tätigkeiten!$A$2:$A$5</c:f>
              <c:strCache>
                <c:ptCount val="4"/>
                <c:pt idx="0">
                  <c:v>Russia</c:v>
                </c:pt>
                <c:pt idx="1">
                  <c:v>China</c:v>
                </c:pt>
                <c:pt idx="2">
                  <c:v>Iran</c:v>
                </c:pt>
                <c:pt idx="3">
                  <c:v>North Korea</c:v>
                </c:pt>
              </c:strCache>
            </c:strRef>
          </c:cat>
          <c:val>
            <c:numRef>
              <c:f>Tätigkeiten!$G$2:$G$5</c:f>
              <c:numCache>
                <c:formatCode>General</c:formatCode>
                <c:ptCount val="4"/>
                <c:pt idx="0">
                  <c:v>9</c:v>
                </c:pt>
                <c:pt idx="1">
                  <c:v>1</c:v>
                </c:pt>
                <c:pt idx="2">
                  <c:v>5</c:v>
                </c:pt>
                <c:pt idx="3">
                  <c:v>1</c:v>
                </c:pt>
              </c:numCache>
            </c:numRef>
          </c:val>
          <c:extLst>
            <c:ext xmlns:c16="http://schemas.microsoft.com/office/drawing/2014/chart" uri="{C3380CC4-5D6E-409C-BE32-E72D297353CC}">
              <c16:uniqueId val="{00000005-01A6-4B59-A8CB-BFDE91F58F50}"/>
            </c:ext>
          </c:extLst>
        </c:ser>
        <c:ser>
          <c:idx val="6"/>
          <c:order val="6"/>
          <c:tx>
            <c:strRef>
              <c:f>Tätigkeiten!$H$1</c:f>
              <c:strCache>
                <c:ptCount val="1"/>
                <c:pt idx="0">
                  <c:v>Financial Theft</c:v>
                </c:pt>
              </c:strCache>
            </c:strRef>
          </c:tx>
          <c:spPr>
            <a:solidFill>
              <a:schemeClr val="accent1">
                <a:lumMod val="60000"/>
              </a:schemeClr>
            </a:solidFill>
            <a:ln>
              <a:noFill/>
            </a:ln>
            <a:effectLst/>
            <a:sp3d/>
          </c:spPr>
          <c:invertIfNegative val="0"/>
          <c:cat>
            <c:strRef>
              <c:f>Tätigkeiten!$A$2:$A$5</c:f>
              <c:strCache>
                <c:ptCount val="4"/>
                <c:pt idx="0">
                  <c:v>Russia</c:v>
                </c:pt>
                <c:pt idx="1">
                  <c:v>China</c:v>
                </c:pt>
                <c:pt idx="2">
                  <c:v>Iran</c:v>
                </c:pt>
                <c:pt idx="3">
                  <c:v>North Korea</c:v>
                </c:pt>
              </c:strCache>
            </c:strRef>
          </c:cat>
          <c:val>
            <c:numRef>
              <c:f>Tätigkeiten!$H$2:$H$5</c:f>
              <c:numCache>
                <c:formatCode>General</c:formatCode>
                <c:ptCount val="4"/>
                <c:pt idx="0">
                  <c:v>0</c:v>
                </c:pt>
                <c:pt idx="1">
                  <c:v>0</c:v>
                </c:pt>
                <c:pt idx="2">
                  <c:v>3</c:v>
                </c:pt>
                <c:pt idx="3">
                  <c:v>16</c:v>
                </c:pt>
              </c:numCache>
            </c:numRef>
          </c:val>
          <c:extLst>
            <c:ext xmlns:c16="http://schemas.microsoft.com/office/drawing/2014/chart" uri="{C3380CC4-5D6E-409C-BE32-E72D297353CC}">
              <c16:uniqueId val="{00000006-01A6-4B59-A8CB-BFDE91F58F50}"/>
            </c:ext>
          </c:extLst>
        </c:ser>
        <c:dLbls>
          <c:showLegendKey val="0"/>
          <c:showVal val="0"/>
          <c:showCatName val="0"/>
          <c:showSerName val="0"/>
          <c:showPercent val="0"/>
          <c:showBubbleSize val="0"/>
        </c:dLbls>
        <c:gapWidth val="150"/>
        <c:shape val="box"/>
        <c:axId val="12202639"/>
        <c:axId val="12207215"/>
        <c:axId val="0"/>
      </c:bar3DChart>
      <c:catAx>
        <c:axId val="122026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12207215"/>
        <c:crosses val="autoZero"/>
        <c:auto val="1"/>
        <c:lblAlgn val="ctr"/>
        <c:lblOffset val="100"/>
        <c:noMultiLvlLbl val="0"/>
      </c:catAx>
      <c:valAx>
        <c:axId val="122072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12202639"/>
        <c:crosses val="autoZero"/>
        <c:crossBetween val="between"/>
      </c:valAx>
      <c:spPr>
        <a:noFill/>
        <a:ln>
          <a:noFill/>
        </a:ln>
        <a:effectLst/>
      </c:spPr>
    </c:plotArea>
    <c:legend>
      <c:legendPos val="b"/>
      <c:layout>
        <c:manualLayout>
          <c:xMode val="edge"/>
          <c:yMode val="edge"/>
          <c:x val="0"/>
          <c:y val="0.93643254768040307"/>
          <c:w val="1"/>
          <c:h val="6.35674523195969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legend>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Häufigkeit!$D$2:$D$8</cx:f>
        <cx:lvl ptCount="7">
          <cx:pt idx="0">Espionage</cx:pt>
          <cx:pt idx="1">Sabotage</cx:pt>
          <cx:pt idx="2">Denial of Service</cx:pt>
          <cx:pt idx="3">Financial Theft</cx:pt>
          <cx:pt idx="4">Data Destruction</cx:pt>
          <cx:pt idx="5">Defacement</cx:pt>
          <cx:pt idx="6">Doxing</cx:pt>
        </cx:lvl>
      </cx:strDim>
      <cx:numDim type="val">
        <cx:f>Häufigkeit!$E$2:$E$8</cx:f>
        <cx:lvl ptCount="7" formatCode="Standard">
          <cx:pt idx="0">618</cx:pt>
          <cx:pt idx="1">34</cx:pt>
          <cx:pt idx="2">27</cx:pt>
          <cx:pt idx="3">21</cx:pt>
          <cx:pt idx="4">23</cx:pt>
          <cx:pt idx="5">7</cx:pt>
          <cx:pt idx="6">6</cx:pt>
        </cx:lvl>
      </cx:numDim>
    </cx:data>
  </cx:chartData>
  <cx:chart>
    <cx:plotArea>
      <cx:plotAreaRegion>
        <cx:series layoutId="funnel" uniqueId="{D0B4811C-AB20-4D75-8688-22DED975A755}">
          <cx:tx>
            <cx:txData>
              <cx:f>Häufigkeit!$E$1</cx:f>
              <cx:v>COUNT</cx:v>
            </cx:txData>
          </cx:tx>
          <cx:dataLabels>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600"/>
            </a:pPr>
            <a:endParaRPr lang="de-DE" sz="1600" b="0" i="0" u="none" strike="noStrike" baseline="0">
              <a:solidFill>
                <a:prstClr val="black">
                  <a:lumMod val="65000"/>
                  <a:lumOff val="35000"/>
                </a:prstClr>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CFBB5-AAA9-4371-9D65-7D1510F87599}"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31E780D1-11F6-4F2B-89DC-07F941857840}">
      <dgm:prSet/>
      <dgm:spPr/>
      <dgm:t>
        <a:bodyPr/>
        <a:lstStyle/>
        <a:p>
          <a:r>
            <a:rPr lang="de-CH" dirty="0"/>
            <a:t>Question: </a:t>
          </a:r>
          <a:r>
            <a:rPr lang="de-CH" dirty="0" err="1"/>
            <a:t>How</a:t>
          </a:r>
          <a:r>
            <a:rPr lang="de-CH" dirty="0"/>
            <a:t> and </a:t>
          </a:r>
          <a:r>
            <a:rPr lang="de-CH" dirty="0" err="1"/>
            <a:t>why</a:t>
          </a:r>
          <a:r>
            <a:rPr lang="de-CH" dirty="0"/>
            <a:t> </a:t>
          </a:r>
          <a:r>
            <a:rPr lang="de-CH" dirty="0" err="1"/>
            <a:t>did</a:t>
          </a:r>
          <a:r>
            <a:rPr lang="de-CH" dirty="0"/>
            <a:t> cyber-</a:t>
          </a:r>
          <a:r>
            <a:rPr lang="de-CH" dirty="0" err="1"/>
            <a:t>security</a:t>
          </a:r>
          <a:r>
            <a:rPr lang="de-CH" dirty="0"/>
            <a:t> </a:t>
          </a:r>
          <a:r>
            <a:rPr lang="de-CH" dirty="0" err="1"/>
            <a:t>become</a:t>
          </a:r>
          <a:r>
            <a:rPr lang="de-CH" dirty="0"/>
            <a:t> a </a:t>
          </a:r>
          <a:r>
            <a:rPr lang="de-CH" dirty="0" err="1"/>
            <a:t>security</a:t>
          </a:r>
          <a:r>
            <a:rPr lang="de-CH" dirty="0"/>
            <a:t> </a:t>
          </a:r>
          <a:r>
            <a:rPr lang="de-CH" dirty="0" err="1"/>
            <a:t>political</a:t>
          </a:r>
          <a:r>
            <a:rPr lang="de-CH" dirty="0"/>
            <a:t> </a:t>
          </a:r>
          <a:r>
            <a:rPr lang="de-CH" dirty="0" err="1"/>
            <a:t>issue</a:t>
          </a:r>
          <a:r>
            <a:rPr lang="de-CH" dirty="0"/>
            <a:t> in </a:t>
          </a:r>
          <a:r>
            <a:rPr lang="de-CH" dirty="0" err="1"/>
            <a:t>the</a:t>
          </a:r>
          <a:r>
            <a:rPr lang="de-CH" dirty="0"/>
            <a:t> 1990s? </a:t>
          </a:r>
          <a:endParaRPr lang="en-US" dirty="0"/>
        </a:p>
      </dgm:t>
    </dgm:pt>
    <dgm:pt modelId="{C41F1C8D-3E0B-406C-827A-5EB87C73E5D7}" type="parTrans" cxnId="{AA42B556-C04B-4BC1-8AFA-3B240DC4B5EF}">
      <dgm:prSet/>
      <dgm:spPr/>
      <dgm:t>
        <a:bodyPr/>
        <a:lstStyle/>
        <a:p>
          <a:endParaRPr lang="en-US"/>
        </a:p>
      </dgm:t>
    </dgm:pt>
    <dgm:pt modelId="{F1065531-5FF9-469E-8168-527498C70F7E}" type="sibTrans" cxnId="{AA42B556-C04B-4BC1-8AFA-3B240DC4B5EF}">
      <dgm:prSet/>
      <dgm:spPr/>
      <dgm:t>
        <a:bodyPr/>
        <a:lstStyle/>
        <a:p>
          <a:endParaRPr lang="en-US"/>
        </a:p>
      </dgm:t>
    </dgm:pt>
    <dgm:pt modelId="{0F784B25-4ACF-48AA-9E54-49E889258399}">
      <dgm:prSet/>
      <dgm:spPr/>
      <dgm:t>
        <a:bodyPr/>
        <a:lstStyle/>
        <a:p>
          <a:r>
            <a:rPr lang="de-CH" dirty="0" err="1"/>
            <a:t>Answer</a:t>
          </a:r>
          <a:r>
            <a:rPr lang="de-CH" dirty="0"/>
            <a:t>: Through a «</a:t>
          </a:r>
          <a:r>
            <a:rPr lang="de-CH" dirty="0" err="1"/>
            <a:t>securitization</a:t>
          </a:r>
          <a:r>
            <a:rPr lang="de-CH" dirty="0"/>
            <a:t>» </a:t>
          </a:r>
          <a:r>
            <a:rPr lang="de-CH" dirty="0" err="1"/>
            <a:t>process</a:t>
          </a:r>
          <a:r>
            <a:rPr lang="de-CH" dirty="0"/>
            <a:t> in </a:t>
          </a:r>
          <a:r>
            <a:rPr lang="de-CH" dirty="0" err="1"/>
            <a:t>which</a:t>
          </a:r>
          <a:r>
            <a:rPr lang="de-CH" dirty="0"/>
            <a:t> a (</a:t>
          </a:r>
          <a:r>
            <a:rPr lang="de-CH" dirty="0" err="1"/>
            <a:t>successful</a:t>
          </a:r>
          <a:r>
            <a:rPr lang="de-CH" dirty="0"/>
            <a:t>) </a:t>
          </a:r>
          <a:r>
            <a:rPr lang="de-CH" dirty="0" err="1"/>
            <a:t>political</a:t>
          </a:r>
          <a:r>
            <a:rPr lang="de-CH" dirty="0"/>
            <a:t> </a:t>
          </a:r>
          <a:r>
            <a:rPr lang="de-CH" dirty="0" err="1"/>
            <a:t>case</a:t>
          </a:r>
          <a:r>
            <a:rPr lang="de-CH" dirty="0"/>
            <a:t> </a:t>
          </a:r>
          <a:r>
            <a:rPr lang="de-CH" dirty="0" err="1"/>
            <a:t>for</a:t>
          </a:r>
          <a:r>
            <a:rPr lang="de-CH" dirty="0"/>
            <a:t> an urgent, existential </a:t>
          </a:r>
          <a:r>
            <a:rPr lang="de-CH" dirty="0" err="1"/>
            <a:t>problem</a:t>
          </a:r>
          <a:r>
            <a:rPr lang="de-CH" dirty="0"/>
            <a:t> was </a:t>
          </a:r>
          <a:r>
            <a:rPr lang="de-CH" dirty="0" err="1"/>
            <a:t>made</a:t>
          </a:r>
          <a:endParaRPr lang="en-US" dirty="0"/>
        </a:p>
      </dgm:t>
    </dgm:pt>
    <dgm:pt modelId="{978214EE-D1F1-4285-8EEF-24B2712F253E}" type="parTrans" cxnId="{40BB0CF6-5C24-4684-90D2-B03FF531E627}">
      <dgm:prSet/>
      <dgm:spPr/>
      <dgm:t>
        <a:bodyPr/>
        <a:lstStyle/>
        <a:p>
          <a:endParaRPr lang="en-US"/>
        </a:p>
      </dgm:t>
    </dgm:pt>
    <dgm:pt modelId="{BF131908-803A-494E-A71E-350B310C0B87}" type="sibTrans" cxnId="{40BB0CF6-5C24-4684-90D2-B03FF531E627}">
      <dgm:prSet/>
      <dgm:spPr/>
      <dgm:t>
        <a:bodyPr/>
        <a:lstStyle/>
        <a:p>
          <a:endParaRPr lang="en-US"/>
        </a:p>
      </dgm:t>
    </dgm:pt>
    <dgm:pt modelId="{52046645-06A0-4AE8-B6AE-1012B6483247}">
      <dgm:prSet/>
      <dgm:spPr/>
      <dgm:t>
        <a:bodyPr/>
        <a:lstStyle/>
        <a:p>
          <a:r>
            <a:rPr lang="de-CH" dirty="0" err="1"/>
            <a:t>Process</a:t>
          </a:r>
          <a:r>
            <a:rPr lang="de-CH" dirty="0"/>
            <a:t>: </a:t>
          </a:r>
          <a:r>
            <a:rPr lang="de-CH" dirty="0" err="1"/>
            <a:t>Cyber</a:t>
          </a:r>
          <a:r>
            <a:rPr lang="de-CH" dirty="0"/>
            <a:t> </a:t>
          </a:r>
          <a:r>
            <a:rPr lang="de-CH" dirty="0" err="1"/>
            <a:t>incidents</a:t>
          </a:r>
          <a:r>
            <a:rPr lang="de-CH" dirty="0"/>
            <a:t> </a:t>
          </a:r>
          <a:r>
            <a:rPr lang="de-CH" dirty="0" err="1"/>
            <a:t>are</a:t>
          </a:r>
          <a:r>
            <a:rPr lang="de-CH" dirty="0"/>
            <a:t> </a:t>
          </a:r>
          <a:r>
            <a:rPr lang="de-CH" dirty="0" err="1"/>
            <a:t>linked</a:t>
          </a:r>
          <a:r>
            <a:rPr lang="de-CH" dirty="0"/>
            <a:t> </a:t>
          </a:r>
          <a:r>
            <a:rPr lang="de-CH" dirty="0" err="1"/>
            <a:t>to</a:t>
          </a:r>
          <a:r>
            <a:rPr lang="de-CH" dirty="0"/>
            <a:t> </a:t>
          </a:r>
          <a:r>
            <a:rPr lang="de-CH" dirty="0" err="1"/>
            <a:t>security</a:t>
          </a:r>
          <a:r>
            <a:rPr lang="de-CH" dirty="0"/>
            <a:t> </a:t>
          </a:r>
          <a:r>
            <a:rPr lang="de-CH" dirty="0" err="1"/>
            <a:t>political</a:t>
          </a:r>
          <a:r>
            <a:rPr lang="de-CH" dirty="0"/>
            <a:t>/ </a:t>
          </a:r>
          <a:r>
            <a:rPr lang="de-CH" dirty="0" err="1"/>
            <a:t>societal</a:t>
          </a:r>
          <a:r>
            <a:rPr lang="de-CH" dirty="0"/>
            <a:t> </a:t>
          </a:r>
          <a:r>
            <a:rPr lang="de-CH" dirty="0" err="1"/>
            <a:t>concepts</a:t>
          </a:r>
          <a:r>
            <a:rPr lang="de-CH" dirty="0"/>
            <a:t> and </a:t>
          </a:r>
          <a:r>
            <a:rPr lang="de-CH" dirty="0" err="1"/>
            <a:t>values</a:t>
          </a:r>
          <a:endParaRPr lang="en-US" dirty="0"/>
        </a:p>
      </dgm:t>
    </dgm:pt>
    <dgm:pt modelId="{55A15FFD-7212-4BC6-B0D3-B5AFFB633D11}" type="parTrans" cxnId="{F86861C7-3E97-437F-B88B-924F42CA27C3}">
      <dgm:prSet/>
      <dgm:spPr/>
      <dgm:t>
        <a:bodyPr/>
        <a:lstStyle/>
        <a:p>
          <a:endParaRPr lang="en-US"/>
        </a:p>
      </dgm:t>
    </dgm:pt>
    <dgm:pt modelId="{7B706306-8F5C-4CE7-B9ED-770EE5D56309}" type="sibTrans" cxnId="{F86861C7-3E97-437F-B88B-924F42CA27C3}">
      <dgm:prSet/>
      <dgm:spPr/>
      <dgm:t>
        <a:bodyPr/>
        <a:lstStyle/>
        <a:p>
          <a:endParaRPr lang="en-US"/>
        </a:p>
      </dgm:t>
    </dgm:pt>
    <dgm:pt modelId="{AD27C307-1D2E-4460-859B-C2EDB529FE76}">
      <dgm:prSet/>
      <dgm:spPr/>
      <dgm:t>
        <a:bodyPr/>
        <a:lstStyle/>
        <a:p>
          <a:r>
            <a:rPr lang="de-CH"/>
            <a:t>Problem: «National security» vs. «Human security»</a:t>
          </a:r>
          <a:endParaRPr lang="en-US"/>
        </a:p>
      </dgm:t>
    </dgm:pt>
    <dgm:pt modelId="{7D51DDF9-D5C4-4455-A7A5-EC729B61B36F}" type="parTrans" cxnId="{66F788D3-6AE2-4D9F-A785-8E8B21554312}">
      <dgm:prSet/>
      <dgm:spPr/>
      <dgm:t>
        <a:bodyPr/>
        <a:lstStyle/>
        <a:p>
          <a:endParaRPr lang="en-US"/>
        </a:p>
      </dgm:t>
    </dgm:pt>
    <dgm:pt modelId="{14181EEA-D84D-4E72-BF84-31BCA823D7F3}" type="sibTrans" cxnId="{66F788D3-6AE2-4D9F-A785-8E8B21554312}">
      <dgm:prSet/>
      <dgm:spPr/>
      <dgm:t>
        <a:bodyPr/>
        <a:lstStyle/>
        <a:p>
          <a:endParaRPr lang="en-US"/>
        </a:p>
      </dgm:t>
    </dgm:pt>
    <dgm:pt modelId="{87A5651F-A40F-754D-9729-604C2455E8E6}" type="pres">
      <dgm:prSet presAssocID="{7A8CFBB5-AAA9-4371-9D65-7D1510F87599}" presName="Name0" presStyleCnt="0">
        <dgm:presLayoutVars>
          <dgm:dir/>
          <dgm:animLvl val="lvl"/>
          <dgm:resizeHandles val="exact"/>
        </dgm:presLayoutVars>
      </dgm:prSet>
      <dgm:spPr/>
    </dgm:pt>
    <dgm:pt modelId="{E92C0B77-6CA8-BB4C-9D5F-7B49A02A2436}" type="pres">
      <dgm:prSet presAssocID="{AD27C307-1D2E-4460-859B-C2EDB529FE76}" presName="boxAndChildren" presStyleCnt="0"/>
      <dgm:spPr/>
    </dgm:pt>
    <dgm:pt modelId="{671420E1-F986-5A44-A0F3-24811336E16B}" type="pres">
      <dgm:prSet presAssocID="{AD27C307-1D2E-4460-859B-C2EDB529FE76}" presName="parentTextBox" presStyleLbl="node1" presStyleIdx="0" presStyleCnt="4"/>
      <dgm:spPr/>
    </dgm:pt>
    <dgm:pt modelId="{67434963-C656-6348-BCEF-693603340737}" type="pres">
      <dgm:prSet presAssocID="{7B706306-8F5C-4CE7-B9ED-770EE5D56309}" presName="sp" presStyleCnt="0"/>
      <dgm:spPr/>
    </dgm:pt>
    <dgm:pt modelId="{C1445030-2FF8-184E-B34C-D66DABFAF1D6}" type="pres">
      <dgm:prSet presAssocID="{52046645-06A0-4AE8-B6AE-1012B6483247}" presName="arrowAndChildren" presStyleCnt="0"/>
      <dgm:spPr/>
    </dgm:pt>
    <dgm:pt modelId="{CBCABDC2-6A91-AB4B-B7F7-D27B3C9D7613}" type="pres">
      <dgm:prSet presAssocID="{52046645-06A0-4AE8-B6AE-1012B6483247}" presName="parentTextArrow" presStyleLbl="node1" presStyleIdx="1" presStyleCnt="4"/>
      <dgm:spPr/>
    </dgm:pt>
    <dgm:pt modelId="{4853B49C-A260-7846-9CCA-3F79593EB994}" type="pres">
      <dgm:prSet presAssocID="{BF131908-803A-494E-A71E-350B310C0B87}" presName="sp" presStyleCnt="0"/>
      <dgm:spPr/>
    </dgm:pt>
    <dgm:pt modelId="{9155FA3B-AC89-B743-BFFB-AF1E3F41CAFB}" type="pres">
      <dgm:prSet presAssocID="{0F784B25-4ACF-48AA-9E54-49E889258399}" presName="arrowAndChildren" presStyleCnt="0"/>
      <dgm:spPr/>
    </dgm:pt>
    <dgm:pt modelId="{3FA3D3C9-2DDD-C548-B332-B042607076B8}" type="pres">
      <dgm:prSet presAssocID="{0F784B25-4ACF-48AA-9E54-49E889258399}" presName="parentTextArrow" presStyleLbl="node1" presStyleIdx="2" presStyleCnt="4"/>
      <dgm:spPr/>
    </dgm:pt>
    <dgm:pt modelId="{E68B393E-7E3C-DA4C-B17F-32477125BF12}" type="pres">
      <dgm:prSet presAssocID="{F1065531-5FF9-469E-8168-527498C70F7E}" presName="sp" presStyleCnt="0"/>
      <dgm:spPr/>
    </dgm:pt>
    <dgm:pt modelId="{0C59F1F3-87E4-2240-855F-7B971F748450}" type="pres">
      <dgm:prSet presAssocID="{31E780D1-11F6-4F2B-89DC-07F941857840}" presName="arrowAndChildren" presStyleCnt="0"/>
      <dgm:spPr/>
    </dgm:pt>
    <dgm:pt modelId="{B54B4D66-0B64-1846-8747-75520ADC4296}" type="pres">
      <dgm:prSet presAssocID="{31E780D1-11F6-4F2B-89DC-07F941857840}" presName="parentTextArrow" presStyleLbl="node1" presStyleIdx="3" presStyleCnt="4"/>
      <dgm:spPr/>
    </dgm:pt>
  </dgm:ptLst>
  <dgm:cxnLst>
    <dgm:cxn modelId="{AA9FB336-B71B-0F4D-BDD3-CB60F36330CA}" type="presOf" srcId="{52046645-06A0-4AE8-B6AE-1012B6483247}" destId="{CBCABDC2-6A91-AB4B-B7F7-D27B3C9D7613}" srcOrd="0" destOrd="0" presId="urn:microsoft.com/office/officeart/2005/8/layout/process4"/>
    <dgm:cxn modelId="{0677F13D-9919-364A-A6BB-BCF828C4A802}" type="presOf" srcId="{0F784B25-4ACF-48AA-9E54-49E889258399}" destId="{3FA3D3C9-2DDD-C548-B332-B042607076B8}" srcOrd="0" destOrd="0" presId="urn:microsoft.com/office/officeart/2005/8/layout/process4"/>
    <dgm:cxn modelId="{27568C4C-00C1-E84A-982C-FEE6CCEF9E01}" type="presOf" srcId="{31E780D1-11F6-4F2B-89DC-07F941857840}" destId="{B54B4D66-0B64-1846-8747-75520ADC4296}" srcOrd="0" destOrd="0" presId="urn:microsoft.com/office/officeart/2005/8/layout/process4"/>
    <dgm:cxn modelId="{AA42B556-C04B-4BC1-8AFA-3B240DC4B5EF}" srcId="{7A8CFBB5-AAA9-4371-9D65-7D1510F87599}" destId="{31E780D1-11F6-4F2B-89DC-07F941857840}" srcOrd="0" destOrd="0" parTransId="{C41F1C8D-3E0B-406C-827A-5EB87C73E5D7}" sibTransId="{F1065531-5FF9-469E-8168-527498C70F7E}"/>
    <dgm:cxn modelId="{DB3F97C2-637A-C646-AAAE-79CB03985819}" type="presOf" srcId="{7A8CFBB5-AAA9-4371-9D65-7D1510F87599}" destId="{87A5651F-A40F-754D-9729-604C2455E8E6}" srcOrd="0" destOrd="0" presId="urn:microsoft.com/office/officeart/2005/8/layout/process4"/>
    <dgm:cxn modelId="{F86861C7-3E97-437F-B88B-924F42CA27C3}" srcId="{7A8CFBB5-AAA9-4371-9D65-7D1510F87599}" destId="{52046645-06A0-4AE8-B6AE-1012B6483247}" srcOrd="2" destOrd="0" parTransId="{55A15FFD-7212-4BC6-B0D3-B5AFFB633D11}" sibTransId="{7B706306-8F5C-4CE7-B9ED-770EE5D56309}"/>
    <dgm:cxn modelId="{66F788D3-6AE2-4D9F-A785-8E8B21554312}" srcId="{7A8CFBB5-AAA9-4371-9D65-7D1510F87599}" destId="{AD27C307-1D2E-4460-859B-C2EDB529FE76}" srcOrd="3" destOrd="0" parTransId="{7D51DDF9-D5C4-4455-A7A5-EC729B61B36F}" sibTransId="{14181EEA-D84D-4E72-BF84-31BCA823D7F3}"/>
    <dgm:cxn modelId="{AFCBBFDA-863E-5340-8048-563761FFDEE2}" type="presOf" srcId="{AD27C307-1D2E-4460-859B-C2EDB529FE76}" destId="{671420E1-F986-5A44-A0F3-24811336E16B}" srcOrd="0" destOrd="0" presId="urn:microsoft.com/office/officeart/2005/8/layout/process4"/>
    <dgm:cxn modelId="{40BB0CF6-5C24-4684-90D2-B03FF531E627}" srcId="{7A8CFBB5-AAA9-4371-9D65-7D1510F87599}" destId="{0F784B25-4ACF-48AA-9E54-49E889258399}" srcOrd="1" destOrd="0" parTransId="{978214EE-D1F1-4285-8EEF-24B2712F253E}" sibTransId="{BF131908-803A-494E-A71E-350B310C0B87}"/>
    <dgm:cxn modelId="{2E61859D-0C8F-BC47-8337-26AC934B8C66}" type="presParOf" srcId="{87A5651F-A40F-754D-9729-604C2455E8E6}" destId="{E92C0B77-6CA8-BB4C-9D5F-7B49A02A2436}" srcOrd="0" destOrd="0" presId="urn:microsoft.com/office/officeart/2005/8/layout/process4"/>
    <dgm:cxn modelId="{37C64008-31B5-2645-85C8-E3558D02A2BE}" type="presParOf" srcId="{E92C0B77-6CA8-BB4C-9D5F-7B49A02A2436}" destId="{671420E1-F986-5A44-A0F3-24811336E16B}" srcOrd="0" destOrd="0" presId="urn:microsoft.com/office/officeart/2005/8/layout/process4"/>
    <dgm:cxn modelId="{17F0304E-B33D-BB4D-9A52-6AE757572C28}" type="presParOf" srcId="{87A5651F-A40F-754D-9729-604C2455E8E6}" destId="{67434963-C656-6348-BCEF-693603340737}" srcOrd="1" destOrd="0" presId="urn:microsoft.com/office/officeart/2005/8/layout/process4"/>
    <dgm:cxn modelId="{FCAA7903-7F81-7B45-92CB-C5A6DB8180A8}" type="presParOf" srcId="{87A5651F-A40F-754D-9729-604C2455E8E6}" destId="{C1445030-2FF8-184E-B34C-D66DABFAF1D6}" srcOrd="2" destOrd="0" presId="urn:microsoft.com/office/officeart/2005/8/layout/process4"/>
    <dgm:cxn modelId="{77A784CF-86D6-1141-89D0-6510A1122746}" type="presParOf" srcId="{C1445030-2FF8-184E-B34C-D66DABFAF1D6}" destId="{CBCABDC2-6A91-AB4B-B7F7-D27B3C9D7613}" srcOrd="0" destOrd="0" presId="urn:microsoft.com/office/officeart/2005/8/layout/process4"/>
    <dgm:cxn modelId="{0F9789C1-825E-9F46-8CAC-ECE2E53615D0}" type="presParOf" srcId="{87A5651F-A40F-754D-9729-604C2455E8E6}" destId="{4853B49C-A260-7846-9CCA-3F79593EB994}" srcOrd="3" destOrd="0" presId="urn:microsoft.com/office/officeart/2005/8/layout/process4"/>
    <dgm:cxn modelId="{8D26B70C-9168-6947-8CAB-42DC63A7F0F4}" type="presParOf" srcId="{87A5651F-A40F-754D-9729-604C2455E8E6}" destId="{9155FA3B-AC89-B743-BFFB-AF1E3F41CAFB}" srcOrd="4" destOrd="0" presId="urn:microsoft.com/office/officeart/2005/8/layout/process4"/>
    <dgm:cxn modelId="{610F5D26-0318-7C4A-BAC4-2E114DC8A4CC}" type="presParOf" srcId="{9155FA3B-AC89-B743-BFFB-AF1E3F41CAFB}" destId="{3FA3D3C9-2DDD-C548-B332-B042607076B8}" srcOrd="0" destOrd="0" presId="urn:microsoft.com/office/officeart/2005/8/layout/process4"/>
    <dgm:cxn modelId="{09FE4786-ECF7-EE42-AFE3-B7C24BBE8A22}" type="presParOf" srcId="{87A5651F-A40F-754D-9729-604C2455E8E6}" destId="{E68B393E-7E3C-DA4C-B17F-32477125BF12}" srcOrd="5" destOrd="0" presId="urn:microsoft.com/office/officeart/2005/8/layout/process4"/>
    <dgm:cxn modelId="{182E6444-0644-844A-9CDC-30EE898529D6}" type="presParOf" srcId="{87A5651F-A40F-754D-9729-604C2455E8E6}" destId="{0C59F1F3-87E4-2240-855F-7B971F748450}" srcOrd="6" destOrd="0" presId="urn:microsoft.com/office/officeart/2005/8/layout/process4"/>
    <dgm:cxn modelId="{5E4D1466-262F-F047-8867-C7FE42559899}" type="presParOf" srcId="{0C59F1F3-87E4-2240-855F-7B971F748450}" destId="{B54B4D66-0B64-1846-8747-75520ADC429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820A9E-734B-4FB7-9D4A-BA2C06B6CA0B}"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5C797927-4415-40D9-8B59-7462C9B0860B}">
      <dgm:prSet/>
      <dgm:spPr/>
      <dgm:t>
        <a:bodyPr/>
        <a:lstStyle/>
        <a:p>
          <a:r>
            <a:rPr lang="de-CH"/>
            <a:t>Digital Crime</a:t>
          </a:r>
          <a:endParaRPr lang="en-US"/>
        </a:p>
      </dgm:t>
    </dgm:pt>
    <dgm:pt modelId="{CEEF10BB-46B7-4FB8-AF0A-044DFEBF37BC}" type="parTrans" cxnId="{2EB06FC9-742E-4724-945F-13A10171D817}">
      <dgm:prSet/>
      <dgm:spPr/>
      <dgm:t>
        <a:bodyPr/>
        <a:lstStyle/>
        <a:p>
          <a:endParaRPr lang="en-US"/>
        </a:p>
      </dgm:t>
    </dgm:pt>
    <dgm:pt modelId="{B15D667E-0BC7-4C5E-8727-AAB6EC91BB63}" type="sibTrans" cxnId="{2EB06FC9-742E-4724-945F-13A10171D817}">
      <dgm:prSet/>
      <dgm:spPr/>
      <dgm:t>
        <a:bodyPr/>
        <a:lstStyle/>
        <a:p>
          <a:endParaRPr lang="en-US"/>
        </a:p>
      </dgm:t>
    </dgm:pt>
    <dgm:pt modelId="{D0C0F761-DCF6-453E-8E95-99818267CF3E}">
      <dgm:prSet custT="1"/>
      <dgm:spPr/>
      <dgm:t>
        <a:bodyPr/>
        <a:lstStyle/>
        <a:p>
          <a:r>
            <a:rPr lang="de-CH" sz="1800" dirty="0"/>
            <a:t>Frequent, </a:t>
          </a:r>
          <a:r>
            <a:rPr lang="de-CH" sz="1800" dirty="0" err="1"/>
            <a:t>low</a:t>
          </a:r>
          <a:r>
            <a:rPr lang="de-CH" sz="1800" dirty="0"/>
            <a:t>-level </a:t>
          </a:r>
          <a:r>
            <a:rPr lang="de-CH" sz="1800" dirty="0" err="1"/>
            <a:t>impact</a:t>
          </a:r>
          <a:endParaRPr lang="en-US" sz="1800" dirty="0"/>
        </a:p>
      </dgm:t>
    </dgm:pt>
    <dgm:pt modelId="{4A1F3449-47DE-47EB-BA79-35156651C220}" type="parTrans" cxnId="{4ABB8050-D434-4B63-8576-72C514868511}">
      <dgm:prSet/>
      <dgm:spPr/>
      <dgm:t>
        <a:bodyPr/>
        <a:lstStyle/>
        <a:p>
          <a:endParaRPr lang="en-US"/>
        </a:p>
      </dgm:t>
    </dgm:pt>
    <dgm:pt modelId="{C9C49B94-D788-4D32-A62F-C32D7296D500}" type="sibTrans" cxnId="{4ABB8050-D434-4B63-8576-72C514868511}">
      <dgm:prSet/>
      <dgm:spPr/>
      <dgm:t>
        <a:bodyPr/>
        <a:lstStyle/>
        <a:p>
          <a:endParaRPr lang="en-US"/>
        </a:p>
      </dgm:t>
    </dgm:pt>
    <dgm:pt modelId="{39774854-9401-4657-8A3A-EDC2E450EB33}">
      <dgm:prSet custT="1"/>
      <dgm:spPr/>
      <dgm:t>
        <a:bodyPr/>
        <a:lstStyle/>
        <a:p>
          <a:r>
            <a:rPr lang="de-CH" sz="1800" dirty="0"/>
            <a:t>Focus on </a:t>
          </a:r>
          <a:r>
            <a:rPr lang="de-CH" sz="1800" dirty="0" err="1"/>
            <a:t>vulnerability</a:t>
          </a:r>
          <a:r>
            <a:rPr lang="de-CH" sz="1800" dirty="0"/>
            <a:t> / </a:t>
          </a:r>
          <a:r>
            <a:rPr lang="de-CH" sz="1800" dirty="0" err="1"/>
            <a:t>dependency</a:t>
          </a:r>
          <a:r>
            <a:rPr lang="de-CH" sz="1800" dirty="0"/>
            <a:t> / </a:t>
          </a:r>
          <a:r>
            <a:rPr lang="de-CH" sz="1800" dirty="0" err="1"/>
            <a:t>economic</a:t>
          </a:r>
          <a:r>
            <a:rPr lang="de-CH" sz="1800" dirty="0"/>
            <a:t> </a:t>
          </a:r>
          <a:r>
            <a:rPr lang="de-CH" sz="1800" dirty="0" err="1"/>
            <a:t>value</a:t>
          </a:r>
          <a:endParaRPr lang="en-US" sz="1800" dirty="0"/>
        </a:p>
      </dgm:t>
    </dgm:pt>
    <dgm:pt modelId="{6789722A-C48B-48B6-B014-9E37A6533D7B}" type="parTrans" cxnId="{DC4F4D08-E01E-4129-94CE-3509010ABA9A}">
      <dgm:prSet/>
      <dgm:spPr/>
      <dgm:t>
        <a:bodyPr/>
        <a:lstStyle/>
        <a:p>
          <a:endParaRPr lang="en-US"/>
        </a:p>
      </dgm:t>
    </dgm:pt>
    <dgm:pt modelId="{8A14D166-270B-415B-BB88-9D2105F27DC9}" type="sibTrans" cxnId="{DC4F4D08-E01E-4129-94CE-3509010ABA9A}">
      <dgm:prSet/>
      <dgm:spPr/>
      <dgm:t>
        <a:bodyPr/>
        <a:lstStyle/>
        <a:p>
          <a:endParaRPr lang="en-US"/>
        </a:p>
      </dgm:t>
    </dgm:pt>
    <dgm:pt modelId="{0FD2162C-6ACB-46C7-90E6-7A008954E6E9}">
      <dgm:prSet/>
      <dgm:spPr/>
      <dgm:t>
        <a:bodyPr/>
        <a:lstStyle/>
        <a:p>
          <a:r>
            <a:rPr lang="de-CH"/>
            <a:t>Digital Espionage</a:t>
          </a:r>
          <a:endParaRPr lang="en-US"/>
        </a:p>
      </dgm:t>
    </dgm:pt>
    <dgm:pt modelId="{6A93BC1C-BA56-44AD-A1B6-CC8C70F2BE25}" type="parTrans" cxnId="{9332597E-D0DC-45DD-975A-3449C72523DE}">
      <dgm:prSet/>
      <dgm:spPr/>
      <dgm:t>
        <a:bodyPr/>
        <a:lstStyle/>
        <a:p>
          <a:endParaRPr lang="en-US"/>
        </a:p>
      </dgm:t>
    </dgm:pt>
    <dgm:pt modelId="{D28F2FB9-E585-4A55-9C18-CC5FAD9DAB84}" type="sibTrans" cxnId="{9332597E-D0DC-45DD-975A-3449C72523DE}">
      <dgm:prSet/>
      <dgm:spPr/>
      <dgm:t>
        <a:bodyPr/>
        <a:lstStyle/>
        <a:p>
          <a:endParaRPr lang="en-US"/>
        </a:p>
      </dgm:t>
    </dgm:pt>
    <dgm:pt modelId="{2C184F55-B089-4F0B-AA54-82F35D45DE6A}">
      <dgm:prSet custT="1"/>
      <dgm:spPr/>
      <dgm:t>
        <a:bodyPr/>
        <a:lstStyle/>
        <a:p>
          <a:r>
            <a:rPr lang="de-CH" sz="1800" dirty="0"/>
            <a:t>Cases: Rome Lab, Solar Sunrise, Moonlight Maze, etc.</a:t>
          </a:r>
          <a:endParaRPr lang="en-US" sz="1800" dirty="0"/>
        </a:p>
      </dgm:t>
    </dgm:pt>
    <dgm:pt modelId="{A1D0A484-0967-4EB6-BDF5-31853F49FBAF}" type="parTrans" cxnId="{5F157AE4-539D-4862-AF6B-C5DDB04A2FFD}">
      <dgm:prSet/>
      <dgm:spPr/>
      <dgm:t>
        <a:bodyPr/>
        <a:lstStyle/>
        <a:p>
          <a:endParaRPr lang="en-US"/>
        </a:p>
      </dgm:t>
    </dgm:pt>
    <dgm:pt modelId="{A4AF831D-D93D-4BD6-8052-48B71FBE0B21}" type="sibTrans" cxnId="{5F157AE4-539D-4862-AF6B-C5DDB04A2FFD}">
      <dgm:prSet/>
      <dgm:spPr/>
      <dgm:t>
        <a:bodyPr/>
        <a:lstStyle/>
        <a:p>
          <a:endParaRPr lang="en-US"/>
        </a:p>
      </dgm:t>
    </dgm:pt>
    <dgm:pt modelId="{6A3AD527-8757-483F-BF71-3B290726983A}">
      <dgm:prSet custT="1"/>
      <dgm:spPr/>
      <dgm:t>
        <a:bodyPr/>
        <a:lstStyle/>
        <a:p>
          <a:r>
            <a:rPr lang="de-CH" sz="1800" dirty="0"/>
            <a:t>Clear link </a:t>
          </a:r>
          <a:r>
            <a:rPr lang="de-CH" sz="1800" dirty="0" err="1"/>
            <a:t>to</a:t>
          </a:r>
          <a:r>
            <a:rPr lang="de-CH" sz="1800" dirty="0"/>
            <a:t> national </a:t>
          </a:r>
          <a:r>
            <a:rPr lang="de-CH" sz="1800" dirty="0" err="1"/>
            <a:t>security</a:t>
          </a:r>
          <a:r>
            <a:rPr lang="de-CH" sz="1800" dirty="0"/>
            <a:t>: </a:t>
          </a:r>
          <a:r>
            <a:rPr lang="de-CH" sz="1800" dirty="0" err="1"/>
            <a:t>confidential</a:t>
          </a:r>
          <a:r>
            <a:rPr lang="de-CH" sz="1800" dirty="0"/>
            <a:t> </a:t>
          </a:r>
          <a:r>
            <a:rPr lang="de-CH" sz="1800" dirty="0" err="1"/>
            <a:t>information</a:t>
          </a:r>
          <a:r>
            <a:rPr lang="de-CH" sz="1800" dirty="0"/>
            <a:t> </a:t>
          </a:r>
          <a:r>
            <a:rPr lang="de-CH" sz="1800" dirty="0" err="1"/>
            <a:t>as</a:t>
          </a:r>
          <a:r>
            <a:rPr lang="de-CH" sz="1800" dirty="0"/>
            <a:t> </a:t>
          </a:r>
          <a:r>
            <a:rPr lang="de-CH" sz="1800" dirty="0" err="1"/>
            <a:t>target</a:t>
          </a:r>
          <a:endParaRPr lang="en-US" sz="1800" dirty="0"/>
        </a:p>
      </dgm:t>
    </dgm:pt>
    <dgm:pt modelId="{3663E435-F949-40E2-876D-DB29172ABC65}" type="parTrans" cxnId="{21E71597-0094-4D88-B880-A8EAD1D3799F}">
      <dgm:prSet/>
      <dgm:spPr/>
      <dgm:t>
        <a:bodyPr/>
        <a:lstStyle/>
        <a:p>
          <a:endParaRPr lang="en-US"/>
        </a:p>
      </dgm:t>
    </dgm:pt>
    <dgm:pt modelId="{568C197F-628B-44E2-A89D-BDF214FEAEA1}" type="sibTrans" cxnId="{21E71597-0094-4D88-B880-A8EAD1D3799F}">
      <dgm:prSet/>
      <dgm:spPr/>
      <dgm:t>
        <a:bodyPr/>
        <a:lstStyle/>
        <a:p>
          <a:endParaRPr lang="en-US"/>
        </a:p>
      </dgm:t>
    </dgm:pt>
    <dgm:pt modelId="{7593C4D7-3E70-4E14-BE0C-7DB97CFA65BF}">
      <dgm:prSet/>
      <dgm:spPr/>
      <dgm:t>
        <a:bodyPr/>
        <a:lstStyle/>
        <a:p>
          <a:r>
            <a:rPr lang="de-CH" dirty="0"/>
            <a:t>Digital </a:t>
          </a:r>
          <a:r>
            <a:rPr lang="de-CH" dirty="0" err="1"/>
            <a:t>Warfighting</a:t>
          </a:r>
          <a:endParaRPr lang="en-US" dirty="0"/>
        </a:p>
      </dgm:t>
    </dgm:pt>
    <dgm:pt modelId="{896000A2-90FE-4C39-A0A8-DA4F42283825}" type="parTrans" cxnId="{8CC4991C-5D74-4398-9A30-5A98AE3A6BEB}">
      <dgm:prSet/>
      <dgm:spPr/>
      <dgm:t>
        <a:bodyPr/>
        <a:lstStyle/>
        <a:p>
          <a:endParaRPr lang="en-US"/>
        </a:p>
      </dgm:t>
    </dgm:pt>
    <dgm:pt modelId="{DCD0144F-FB7B-4ED3-9434-0D79AAC717C8}" type="sibTrans" cxnId="{8CC4991C-5D74-4398-9A30-5A98AE3A6BEB}">
      <dgm:prSet/>
      <dgm:spPr/>
      <dgm:t>
        <a:bodyPr/>
        <a:lstStyle/>
        <a:p>
          <a:endParaRPr lang="en-US"/>
        </a:p>
      </dgm:t>
    </dgm:pt>
    <dgm:pt modelId="{9BCF5FA1-1CA5-4742-9F55-133B0A21765F}">
      <dgm:prSet custT="1"/>
      <dgm:spPr/>
      <dgm:t>
        <a:bodyPr/>
        <a:lstStyle/>
        <a:p>
          <a:r>
            <a:rPr lang="de-CH" sz="1800" kern="1200" dirty="0">
              <a:solidFill>
                <a:srgbClr val="000000">
                  <a:hueOff val="0"/>
                  <a:satOff val="0"/>
                  <a:lumOff val="0"/>
                  <a:alphaOff val="0"/>
                </a:srgbClr>
              </a:solidFill>
              <a:latin typeface="Calibri"/>
              <a:ea typeface="+mn-ea"/>
              <a:cs typeface="+mn-cs"/>
            </a:rPr>
            <a:t>A positive frame: </a:t>
          </a:r>
        </a:p>
        <a:p>
          <a:r>
            <a:rPr lang="de-CH" sz="1800" kern="1200" dirty="0">
              <a:solidFill>
                <a:srgbClr val="000000">
                  <a:hueOff val="0"/>
                  <a:satOff val="0"/>
                  <a:lumOff val="0"/>
                  <a:alphaOff val="0"/>
                </a:srgbClr>
              </a:solidFill>
              <a:latin typeface="Calibri"/>
              <a:ea typeface="+mn-ea"/>
              <a:cs typeface="+mn-cs"/>
            </a:rPr>
            <a:t>Winning wars in </a:t>
          </a:r>
          <a:r>
            <a:rPr lang="de-CH" sz="1800" kern="1200" dirty="0" err="1">
              <a:solidFill>
                <a:srgbClr val="000000">
                  <a:hueOff val="0"/>
                  <a:satOff val="0"/>
                  <a:lumOff val="0"/>
                  <a:alphaOff val="0"/>
                </a:srgbClr>
              </a:solidFill>
              <a:latin typeface="Calibri"/>
              <a:ea typeface="+mn-ea"/>
              <a:cs typeface="+mn-cs"/>
            </a:rPr>
            <a:t>the</a:t>
          </a:r>
          <a:r>
            <a:rPr lang="de-CH" sz="1800" kern="1200" dirty="0">
              <a:solidFill>
                <a:srgbClr val="000000">
                  <a:hueOff val="0"/>
                  <a:satOff val="0"/>
                  <a:lumOff val="0"/>
                  <a:alphaOff val="0"/>
                </a:srgbClr>
              </a:solidFill>
              <a:latin typeface="Calibri"/>
              <a:ea typeface="+mn-ea"/>
              <a:cs typeface="+mn-cs"/>
            </a:rPr>
            <a:t> </a:t>
          </a:r>
          <a:r>
            <a:rPr lang="de-CH" sz="1800" kern="1200" dirty="0" err="1">
              <a:solidFill>
                <a:srgbClr val="000000">
                  <a:hueOff val="0"/>
                  <a:satOff val="0"/>
                  <a:lumOff val="0"/>
                  <a:alphaOff val="0"/>
                </a:srgbClr>
              </a:solidFill>
              <a:latin typeface="Calibri"/>
              <a:ea typeface="+mn-ea"/>
              <a:cs typeface="+mn-cs"/>
            </a:rPr>
            <a:t>information</a:t>
          </a:r>
          <a:r>
            <a:rPr lang="de-CH" sz="1800" kern="1200" dirty="0">
              <a:solidFill>
                <a:srgbClr val="000000">
                  <a:hueOff val="0"/>
                  <a:satOff val="0"/>
                  <a:lumOff val="0"/>
                  <a:alphaOff val="0"/>
                </a:srgbClr>
              </a:solidFill>
              <a:latin typeface="Calibri"/>
              <a:ea typeface="+mn-ea"/>
              <a:cs typeface="+mn-cs"/>
            </a:rPr>
            <a:t> </a:t>
          </a:r>
          <a:r>
            <a:rPr lang="de-CH" sz="1800" kern="1200" dirty="0" err="1">
              <a:solidFill>
                <a:srgbClr val="000000">
                  <a:hueOff val="0"/>
                  <a:satOff val="0"/>
                  <a:lumOff val="0"/>
                  <a:alphaOff val="0"/>
                </a:srgbClr>
              </a:solidFill>
              <a:latin typeface="Calibri"/>
              <a:ea typeface="+mn-ea"/>
              <a:cs typeface="+mn-cs"/>
            </a:rPr>
            <a:t>age</a:t>
          </a:r>
          <a:r>
            <a:rPr lang="de-CH" sz="1800" kern="1200" dirty="0">
              <a:solidFill>
                <a:srgbClr val="000000">
                  <a:hueOff val="0"/>
                  <a:satOff val="0"/>
                  <a:lumOff val="0"/>
                  <a:alphaOff val="0"/>
                </a:srgbClr>
              </a:solidFill>
              <a:latin typeface="Calibri"/>
              <a:ea typeface="+mn-ea"/>
              <a:cs typeface="+mn-cs"/>
            </a:rPr>
            <a:t> / </a:t>
          </a:r>
          <a:r>
            <a:rPr lang="de-CH" sz="1800" kern="1200" dirty="0" err="1">
              <a:solidFill>
                <a:srgbClr val="000000">
                  <a:hueOff val="0"/>
                  <a:satOff val="0"/>
                  <a:lumOff val="0"/>
                  <a:alphaOff val="0"/>
                </a:srgbClr>
              </a:solidFill>
              <a:latin typeface="Calibri"/>
              <a:ea typeface="+mn-ea"/>
              <a:cs typeface="+mn-cs"/>
            </a:rPr>
            <a:t>information</a:t>
          </a:r>
          <a:r>
            <a:rPr lang="de-CH" sz="1800" kern="1200" dirty="0">
              <a:solidFill>
                <a:srgbClr val="000000">
                  <a:hueOff val="0"/>
                  <a:satOff val="0"/>
                  <a:lumOff val="0"/>
                  <a:alphaOff val="0"/>
                </a:srgbClr>
              </a:solidFill>
              <a:latin typeface="Calibri"/>
              <a:ea typeface="+mn-ea"/>
              <a:cs typeface="+mn-cs"/>
            </a:rPr>
            <a:t> </a:t>
          </a:r>
          <a:r>
            <a:rPr lang="de-CH" sz="1800" kern="1200" dirty="0" err="1">
              <a:solidFill>
                <a:srgbClr val="000000">
                  <a:hueOff val="0"/>
                  <a:satOff val="0"/>
                  <a:lumOff val="0"/>
                  <a:alphaOff val="0"/>
                </a:srgbClr>
              </a:solidFill>
              <a:latin typeface="Calibri"/>
              <a:ea typeface="+mn-ea"/>
              <a:cs typeface="+mn-cs"/>
            </a:rPr>
            <a:t>superiority</a:t>
          </a:r>
          <a:r>
            <a:rPr lang="de-CH" sz="1800" kern="1200" dirty="0">
              <a:solidFill>
                <a:srgbClr val="000000">
                  <a:hueOff val="0"/>
                  <a:satOff val="0"/>
                  <a:lumOff val="0"/>
                  <a:alphaOff val="0"/>
                </a:srgbClr>
              </a:solidFill>
              <a:latin typeface="Calibri"/>
              <a:ea typeface="+mn-ea"/>
              <a:cs typeface="+mn-cs"/>
            </a:rPr>
            <a:t>, link </a:t>
          </a:r>
          <a:r>
            <a:rPr lang="de-CH" sz="1800" kern="1200" dirty="0" err="1">
              <a:solidFill>
                <a:srgbClr val="000000">
                  <a:hueOff val="0"/>
                  <a:satOff val="0"/>
                  <a:lumOff val="0"/>
                  <a:alphaOff val="0"/>
                </a:srgbClr>
              </a:solidFill>
              <a:latin typeface="Calibri"/>
              <a:ea typeface="+mn-ea"/>
              <a:cs typeface="+mn-cs"/>
            </a:rPr>
            <a:t>to</a:t>
          </a:r>
          <a:r>
            <a:rPr lang="de-CH" sz="1800" kern="1200" dirty="0">
              <a:solidFill>
                <a:srgbClr val="000000">
                  <a:hueOff val="0"/>
                  <a:satOff val="0"/>
                  <a:lumOff val="0"/>
                  <a:alphaOff val="0"/>
                </a:srgbClr>
              </a:solidFill>
              <a:latin typeface="Calibri"/>
              <a:ea typeface="+mn-ea"/>
              <a:cs typeface="+mn-cs"/>
            </a:rPr>
            <a:t> RMA</a:t>
          </a:r>
          <a:endParaRPr lang="en-US" sz="1800" kern="1200" dirty="0">
            <a:solidFill>
              <a:srgbClr val="000000">
                <a:hueOff val="0"/>
                <a:satOff val="0"/>
                <a:lumOff val="0"/>
                <a:alphaOff val="0"/>
              </a:srgbClr>
            </a:solidFill>
            <a:latin typeface="Calibri"/>
            <a:ea typeface="+mn-ea"/>
            <a:cs typeface="+mn-cs"/>
          </a:endParaRPr>
        </a:p>
      </dgm:t>
    </dgm:pt>
    <dgm:pt modelId="{1E55669A-A4F8-4D90-B439-BB31AA4E6B35}" type="parTrans" cxnId="{BABD1FD9-5C73-4DF3-A00E-B3E3DF8B0DB9}">
      <dgm:prSet/>
      <dgm:spPr/>
      <dgm:t>
        <a:bodyPr/>
        <a:lstStyle/>
        <a:p>
          <a:endParaRPr lang="en-US"/>
        </a:p>
      </dgm:t>
    </dgm:pt>
    <dgm:pt modelId="{43DD93BD-3819-434C-BB4F-899FD9C65C5C}" type="sibTrans" cxnId="{BABD1FD9-5C73-4DF3-A00E-B3E3DF8B0DB9}">
      <dgm:prSet/>
      <dgm:spPr/>
      <dgm:t>
        <a:bodyPr/>
        <a:lstStyle/>
        <a:p>
          <a:endParaRPr lang="en-US"/>
        </a:p>
      </dgm:t>
    </dgm:pt>
    <dgm:pt modelId="{E266BB7B-51E8-42CF-B571-0799547D9805}">
      <dgm:prSet/>
      <dgm:spPr/>
      <dgm:t>
        <a:bodyPr/>
        <a:lstStyle/>
        <a:p>
          <a:r>
            <a:rPr lang="de-CH" dirty="0"/>
            <a:t>Digital </a:t>
          </a:r>
          <a:r>
            <a:rPr lang="de-CH" dirty="0" err="1"/>
            <a:t>Doom</a:t>
          </a:r>
          <a:endParaRPr lang="en-US" dirty="0"/>
        </a:p>
      </dgm:t>
    </dgm:pt>
    <dgm:pt modelId="{69B77933-629D-4978-A083-DE9C0739088B}" type="parTrans" cxnId="{851EC1EC-B22D-4B8D-B4ED-ED7C96C4B788}">
      <dgm:prSet/>
      <dgm:spPr/>
      <dgm:t>
        <a:bodyPr/>
        <a:lstStyle/>
        <a:p>
          <a:endParaRPr lang="en-US"/>
        </a:p>
      </dgm:t>
    </dgm:pt>
    <dgm:pt modelId="{DA8474B6-9080-4C0C-A98F-0CDF4E53E060}" type="sibTrans" cxnId="{851EC1EC-B22D-4B8D-B4ED-ED7C96C4B788}">
      <dgm:prSet/>
      <dgm:spPr/>
      <dgm:t>
        <a:bodyPr/>
        <a:lstStyle/>
        <a:p>
          <a:endParaRPr lang="en-US"/>
        </a:p>
      </dgm:t>
    </dgm:pt>
    <dgm:pt modelId="{21E3B917-AF60-4E63-86CF-A70AC03A6F3B}">
      <dgm:prSet custT="1"/>
      <dgm:spPr/>
      <dgm:t>
        <a:bodyPr/>
        <a:lstStyle/>
        <a:p>
          <a:r>
            <a:rPr lang="de-CH" sz="1800" dirty="0"/>
            <a:t>The negative counter-frame: </a:t>
          </a:r>
        </a:p>
        <a:p>
          <a:r>
            <a:rPr lang="de-CH" sz="1800" dirty="0" err="1"/>
            <a:t>Asymmetric</a:t>
          </a:r>
          <a:r>
            <a:rPr lang="de-CH" sz="1800" dirty="0"/>
            <a:t> </a:t>
          </a:r>
          <a:r>
            <a:rPr lang="de-CH" sz="1800" dirty="0" err="1"/>
            <a:t>Threat</a:t>
          </a:r>
          <a:r>
            <a:rPr lang="de-CH" sz="1800" dirty="0"/>
            <a:t>, Target Society / Critical </a:t>
          </a:r>
          <a:r>
            <a:rPr lang="de-CH" sz="1800" dirty="0" err="1"/>
            <a:t>Infrastructures</a:t>
          </a:r>
          <a:endParaRPr lang="en-US" sz="1800" dirty="0"/>
        </a:p>
      </dgm:t>
    </dgm:pt>
    <dgm:pt modelId="{B3293E73-98B1-4FC1-AB71-3AC156B79CAC}" type="parTrans" cxnId="{551265C8-D34B-4C2C-9F8F-0B1DAD1372C0}">
      <dgm:prSet/>
      <dgm:spPr/>
      <dgm:t>
        <a:bodyPr/>
        <a:lstStyle/>
        <a:p>
          <a:endParaRPr lang="en-US"/>
        </a:p>
      </dgm:t>
    </dgm:pt>
    <dgm:pt modelId="{55B9762A-8980-4ECF-A8D4-983AC24FBFFB}" type="sibTrans" cxnId="{551265C8-D34B-4C2C-9F8F-0B1DAD1372C0}">
      <dgm:prSet/>
      <dgm:spPr/>
      <dgm:t>
        <a:bodyPr/>
        <a:lstStyle/>
        <a:p>
          <a:endParaRPr lang="en-US"/>
        </a:p>
      </dgm:t>
    </dgm:pt>
    <dgm:pt modelId="{64A2F72D-D8B9-6747-9C71-C5EC5F360C4F}" type="pres">
      <dgm:prSet presAssocID="{05820A9E-734B-4FB7-9D4A-BA2C06B6CA0B}" presName="Name0" presStyleCnt="0">
        <dgm:presLayoutVars>
          <dgm:dir/>
          <dgm:animLvl val="lvl"/>
          <dgm:resizeHandles val="exact"/>
        </dgm:presLayoutVars>
      </dgm:prSet>
      <dgm:spPr/>
    </dgm:pt>
    <dgm:pt modelId="{1B2B8B6E-AF12-6E4A-86EA-135232F8D389}" type="pres">
      <dgm:prSet presAssocID="{5C797927-4415-40D9-8B59-7462C9B0860B}" presName="linNode" presStyleCnt="0"/>
      <dgm:spPr/>
    </dgm:pt>
    <dgm:pt modelId="{3A5CA937-62FA-F849-85ED-1FFDC7950550}" type="pres">
      <dgm:prSet presAssocID="{5C797927-4415-40D9-8B59-7462C9B0860B}" presName="parentText" presStyleLbl="alignNode1" presStyleIdx="0" presStyleCnt="4">
        <dgm:presLayoutVars>
          <dgm:chMax val="1"/>
          <dgm:bulletEnabled/>
        </dgm:presLayoutVars>
      </dgm:prSet>
      <dgm:spPr/>
    </dgm:pt>
    <dgm:pt modelId="{E9BC8FF9-AA9B-E84E-879F-C622046AC4FC}" type="pres">
      <dgm:prSet presAssocID="{5C797927-4415-40D9-8B59-7462C9B0860B}" presName="descendantText" presStyleLbl="alignAccFollowNode1" presStyleIdx="0" presStyleCnt="4">
        <dgm:presLayoutVars>
          <dgm:bulletEnabled/>
        </dgm:presLayoutVars>
      </dgm:prSet>
      <dgm:spPr/>
    </dgm:pt>
    <dgm:pt modelId="{40973754-CD54-EB42-BF01-2088CF56785A}" type="pres">
      <dgm:prSet presAssocID="{B15D667E-0BC7-4C5E-8727-AAB6EC91BB63}" presName="sp" presStyleCnt="0"/>
      <dgm:spPr/>
    </dgm:pt>
    <dgm:pt modelId="{4885FBCF-3E2D-3C43-B616-18641370579D}" type="pres">
      <dgm:prSet presAssocID="{0FD2162C-6ACB-46C7-90E6-7A008954E6E9}" presName="linNode" presStyleCnt="0"/>
      <dgm:spPr/>
    </dgm:pt>
    <dgm:pt modelId="{B67A9801-BD2E-8B43-9ABF-AF7201780DC4}" type="pres">
      <dgm:prSet presAssocID="{0FD2162C-6ACB-46C7-90E6-7A008954E6E9}" presName="parentText" presStyleLbl="alignNode1" presStyleIdx="1" presStyleCnt="4">
        <dgm:presLayoutVars>
          <dgm:chMax val="1"/>
          <dgm:bulletEnabled/>
        </dgm:presLayoutVars>
      </dgm:prSet>
      <dgm:spPr/>
    </dgm:pt>
    <dgm:pt modelId="{013C6315-2947-4243-AEFF-4AE60A148793}" type="pres">
      <dgm:prSet presAssocID="{0FD2162C-6ACB-46C7-90E6-7A008954E6E9}" presName="descendantText" presStyleLbl="alignAccFollowNode1" presStyleIdx="1" presStyleCnt="4">
        <dgm:presLayoutVars>
          <dgm:bulletEnabled/>
        </dgm:presLayoutVars>
      </dgm:prSet>
      <dgm:spPr/>
    </dgm:pt>
    <dgm:pt modelId="{5ACC5352-E16D-FD4E-9BC3-1F7ECD70F9A8}" type="pres">
      <dgm:prSet presAssocID="{D28F2FB9-E585-4A55-9C18-CC5FAD9DAB84}" presName="sp" presStyleCnt="0"/>
      <dgm:spPr/>
    </dgm:pt>
    <dgm:pt modelId="{8B512CFD-59F1-D344-AA04-579F54CD9911}" type="pres">
      <dgm:prSet presAssocID="{7593C4D7-3E70-4E14-BE0C-7DB97CFA65BF}" presName="linNode" presStyleCnt="0"/>
      <dgm:spPr/>
    </dgm:pt>
    <dgm:pt modelId="{2BE5E4FD-41E9-3C43-A36C-92E526274E27}" type="pres">
      <dgm:prSet presAssocID="{7593C4D7-3E70-4E14-BE0C-7DB97CFA65BF}" presName="parentText" presStyleLbl="alignNode1" presStyleIdx="2" presStyleCnt="4">
        <dgm:presLayoutVars>
          <dgm:chMax val="1"/>
          <dgm:bulletEnabled/>
        </dgm:presLayoutVars>
      </dgm:prSet>
      <dgm:spPr/>
    </dgm:pt>
    <dgm:pt modelId="{FFCAABA4-894F-7247-81DA-E4435D4BB7CF}" type="pres">
      <dgm:prSet presAssocID="{7593C4D7-3E70-4E14-BE0C-7DB97CFA65BF}" presName="descendantText" presStyleLbl="alignAccFollowNode1" presStyleIdx="2" presStyleCnt="4">
        <dgm:presLayoutVars>
          <dgm:bulletEnabled/>
        </dgm:presLayoutVars>
      </dgm:prSet>
      <dgm:spPr/>
    </dgm:pt>
    <dgm:pt modelId="{344B388D-C315-8840-91C3-BB28B3D78C31}" type="pres">
      <dgm:prSet presAssocID="{DCD0144F-FB7B-4ED3-9434-0D79AAC717C8}" presName="sp" presStyleCnt="0"/>
      <dgm:spPr/>
    </dgm:pt>
    <dgm:pt modelId="{D251243F-6437-9445-8B36-04CB6E650D2D}" type="pres">
      <dgm:prSet presAssocID="{E266BB7B-51E8-42CF-B571-0799547D9805}" presName="linNode" presStyleCnt="0"/>
      <dgm:spPr/>
    </dgm:pt>
    <dgm:pt modelId="{97B45A73-0751-E44D-8C4D-ABA01DA7D730}" type="pres">
      <dgm:prSet presAssocID="{E266BB7B-51E8-42CF-B571-0799547D9805}" presName="parentText" presStyleLbl="alignNode1" presStyleIdx="3" presStyleCnt="4">
        <dgm:presLayoutVars>
          <dgm:chMax val="1"/>
          <dgm:bulletEnabled/>
        </dgm:presLayoutVars>
      </dgm:prSet>
      <dgm:spPr/>
    </dgm:pt>
    <dgm:pt modelId="{0D8C70CA-2518-DC49-B738-470900C0090F}" type="pres">
      <dgm:prSet presAssocID="{E266BB7B-51E8-42CF-B571-0799547D9805}" presName="descendantText" presStyleLbl="alignAccFollowNode1" presStyleIdx="3" presStyleCnt="4">
        <dgm:presLayoutVars>
          <dgm:bulletEnabled/>
        </dgm:presLayoutVars>
      </dgm:prSet>
      <dgm:spPr/>
    </dgm:pt>
  </dgm:ptLst>
  <dgm:cxnLst>
    <dgm:cxn modelId="{0206E004-FE78-ED42-B87B-85B8972FA407}" type="presOf" srcId="{E266BB7B-51E8-42CF-B571-0799547D9805}" destId="{97B45A73-0751-E44D-8C4D-ABA01DA7D730}" srcOrd="0" destOrd="0" presId="urn:microsoft.com/office/officeart/2016/7/layout/VerticalSolidActionList"/>
    <dgm:cxn modelId="{DC4F4D08-E01E-4129-94CE-3509010ABA9A}" srcId="{5C797927-4415-40D9-8B59-7462C9B0860B}" destId="{39774854-9401-4657-8A3A-EDC2E450EB33}" srcOrd="1" destOrd="0" parTransId="{6789722A-C48B-48B6-B014-9E37A6533D7B}" sibTransId="{8A14D166-270B-415B-BB88-9D2105F27DC9}"/>
    <dgm:cxn modelId="{8CC4991C-5D74-4398-9A30-5A98AE3A6BEB}" srcId="{05820A9E-734B-4FB7-9D4A-BA2C06B6CA0B}" destId="{7593C4D7-3E70-4E14-BE0C-7DB97CFA65BF}" srcOrd="2" destOrd="0" parTransId="{896000A2-90FE-4C39-A0A8-DA4F42283825}" sibTransId="{DCD0144F-FB7B-4ED3-9434-0D79AAC717C8}"/>
    <dgm:cxn modelId="{E157D423-CB60-A142-AFE1-4930D03728AA}" type="presOf" srcId="{2C184F55-B089-4F0B-AA54-82F35D45DE6A}" destId="{013C6315-2947-4243-AEFF-4AE60A148793}" srcOrd="0" destOrd="0" presId="urn:microsoft.com/office/officeart/2016/7/layout/VerticalSolidActionList"/>
    <dgm:cxn modelId="{BAB6D436-07FB-0B4E-9719-BAA45FC7837F}" type="presOf" srcId="{21E3B917-AF60-4E63-86CF-A70AC03A6F3B}" destId="{0D8C70CA-2518-DC49-B738-470900C0090F}" srcOrd="0" destOrd="0" presId="urn:microsoft.com/office/officeart/2016/7/layout/VerticalSolidActionList"/>
    <dgm:cxn modelId="{4ABB8050-D434-4B63-8576-72C514868511}" srcId="{5C797927-4415-40D9-8B59-7462C9B0860B}" destId="{D0C0F761-DCF6-453E-8E95-99818267CF3E}" srcOrd="0" destOrd="0" parTransId="{4A1F3449-47DE-47EB-BA79-35156651C220}" sibTransId="{C9C49B94-D788-4D32-A62F-C32D7296D500}"/>
    <dgm:cxn modelId="{2550855B-AB83-5747-BDCB-9D0BA59171A3}" type="presOf" srcId="{39774854-9401-4657-8A3A-EDC2E450EB33}" destId="{E9BC8FF9-AA9B-E84E-879F-C622046AC4FC}" srcOrd="0" destOrd="1" presId="urn:microsoft.com/office/officeart/2016/7/layout/VerticalSolidActionList"/>
    <dgm:cxn modelId="{6CCB515F-87EA-0448-92D9-DC6C0FF5F62D}" type="presOf" srcId="{7593C4D7-3E70-4E14-BE0C-7DB97CFA65BF}" destId="{2BE5E4FD-41E9-3C43-A36C-92E526274E27}" srcOrd="0" destOrd="0" presId="urn:microsoft.com/office/officeart/2016/7/layout/VerticalSolidActionList"/>
    <dgm:cxn modelId="{0F9EFE6B-4904-6944-95B6-CF467AC16501}" type="presOf" srcId="{0FD2162C-6ACB-46C7-90E6-7A008954E6E9}" destId="{B67A9801-BD2E-8B43-9ABF-AF7201780DC4}" srcOrd="0" destOrd="0" presId="urn:microsoft.com/office/officeart/2016/7/layout/VerticalSolidActionList"/>
    <dgm:cxn modelId="{B4910370-7F01-4743-BA99-7E78A1C77D44}" type="presOf" srcId="{6A3AD527-8757-483F-BF71-3B290726983A}" destId="{013C6315-2947-4243-AEFF-4AE60A148793}" srcOrd="0" destOrd="1" presId="urn:microsoft.com/office/officeart/2016/7/layout/VerticalSolidActionList"/>
    <dgm:cxn modelId="{99444576-9369-414E-A0BF-29A784E35945}" type="presOf" srcId="{05820A9E-734B-4FB7-9D4A-BA2C06B6CA0B}" destId="{64A2F72D-D8B9-6747-9C71-C5EC5F360C4F}" srcOrd="0" destOrd="0" presId="urn:microsoft.com/office/officeart/2016/7/layout/VerticalSolidActionList"/>
    <dgm:cxn modelId="{C9AE9B79-64FD-8F49-BB9F-24D3CFF57A64}" type="presOf" srcId="{D0C0F761-DCF6-453E-8E95-99818267CF3E}" destId="{E9BC8FF9-AA9B-E84E-879F-C622046AC4FC}" srcOrd="0" destOrd="0" presId="urn:microsoft.com/office/officeart/2016/7/layout/VerticalSolidActionList"/>
    <dgm:cxn modelId="{30C0437D-8E03-0643-B730-5BF10F001E5A}" type="presOf" srcId="{9BCF5FA1-1CA5-4742-9F55-133B0A21765F}" destId="{FFCAABA4-894F-7247-81DA-E4435D4BB7CF}" srcOrd="0" destOrd="0" presId="urn:microsoft.com/office/officeart/2016/7/layout/VerticalSolidActionList"/>
    <dgm:cxn modelId="{9332597E-D0DC-45DD-975A-3449C72523DE}" srcId="{05820A9E-734B-4FB7-9D4A-BA2C06B6CA0B}" destId="{0FD2162C-6ACB-46C7-90E6-7A008954E6E9}" srcOrd="1" destOrd="0" parTransId="{6A93BC1C-BA56-44AD-A1B6-CC8C70F2BE25}" sibTransId="{D28F2FB9-E585-4A55-9C18-CC5FAD9DAB84}"/>
    <dgm:cxn modelId="{21E71597-0094-4D88-B880-A8EAD1D3799F}" srcId="{0FD2162C-6ACB-46C7-90E6-7A008954E6E9}" destId="{6A3AD527-8757-483F-BF71-3B290726983A}" srcOrd="1" destOrd="0" parTransId="{3663E435-F949-40E2-876D-DB29172ABC65}" sibTransId="{568C197F-628B-44E2-A89D-BDF214FEAEA1}"/>
    <dgm:cxn modelId="{551265C8-D34B-4C2C-9F8F-0B1DAD1372C0}" srcId="{E266BB7B-51E8-42CF-B571-0799547D9805}" destId="{21E3B917-AF60-4E63-86CF-A70AC03A6F3B}" srcOrd="0" destOrd="0" parTransId="{B3293E73-98B1-4FC1-AB71-3AC156B79CAC}" sibTransId="{55B9762A-8980-4ECF-A8D4-983AC24FBFFB}"/>
    <dgm:cxn modelId="{2EB06FC9-742E-4724-945F-13A10171D817}" srcId="{05820A9E-734B-4FB7-9D4A-BA2C06B6CA0B}" destId="{5C797927-4415-40D9-8B59-7462C9B0860B}" srcOrd="0" destOrd="0" parTransId="{CEEF10BB-46B7-4FB8-AF0A-044DFEBF37BC}" sibTransId="{B15D667E-0BC7-4C5E-8727-AAB6EC91BB63}"/>
    <dgm:cxn modelId="{B7FCDFCD-6520-B64F-9435-2CAFD8C3FE73}" type="presOf" srcId="{5C797927-4415-40D9-8B59-7462C9B0860B}" destId="{3A5CA937-62FA-F849-85ED-1FFDC7950550}" srcOrd="0" destOrd="0" presId="urn:microsoft.com/office/officeart/2016/7/layout/VerticalSolidActionList"/>
    <dgm:cxn modelId="{BABD1FD9-5C73-4DF3-A00E-B3E3DF8B0DB9}" srcId="{7593C4D7-3E70-4E14-BE0C-7DB97CFA65BF}" destId="{9BCF5FA1-1CA5-4742-9F55-133B0A21765F}" srcOrd="0" destOrd="0" parTransId="{1E55669A-A4F8-4D90-B439-BB31AA4E6B35}" sibTransId="{43DD93BD-3819-434C-BB4F-899FD9C65C5C}"/>
    <dgm:cxn modelId="{5F157AE4-539D-4862-AF6B-C5DDB04A2FFD}" srcId="{0FD2162C-6ACB-46C7-90E6-7A008954E6E9}" destId="{2C184F55-B089-4F0B-AA54-82F35D45DE6A}" srcOrd="0" destOrd="0" parTransId="{A1D0A484-0967-4EB6-BDF5-31853F49FBAF}" sibTransId="{A4AF831D-D93D-4BD6-8052-48B71FBE0B21}"/>
    <dgm:cxn modelId="{851EC1EC-B22D-4B8D-B4ED-ED7C96C4B788}" srcId="{05820A9E-734B-4FB7-9D4A-BA2C06B6CA0B}" destId="{E266BB7B-51E8-42CF-B571-0799547D9805}" srcOrd="3" destOrd="0" parTransId="{69B77933-629D-4978-A083-DE9C0739088B}" sibTransId="{DA8474B6-9080-4C0C-A98F-0CDF4E53E060}"/>
    <dgm:cxn modelId="{19A0E68F-4578-0E48-9AB2-33B71BE2A2C1}" type="presParOf" srcId="{64A2F72D-D8B9-6747-9C71-C5EC5F360C4F}" destId="{1B2B8B6E-AF12-6E4A-86EA-135232F8D389}" srcOrd="0" destOrd="0" presId="urn:microsoft.com/office/officeart/2016/7/layout/VerticalSolidActionList"/>
    <dgm:cxn modelId="{7F5AE12F-7F9B-1D4A-B2D5-D7B996A948AF}" type="presParOf" srcId="{1B2B8B6E-AF12-6E4A-86EA-135232F8D389}" destId="{3A5CA937-62FA-F849-85ED-1FFDC7950550}" srcOrd="0" destOrd="0" presId="urn:microsoft.com/office/officeart/2016/7/layout/VerticalSolidActionList"/>
    <dgm:cxn modelId="{ECBD6EA1-3C77-0D4E-A8D7-19F5B2E8F86F}" type="presParOf" srcId="{1B2B8B6E-AF12-6E4A-86EA-135232F8D389}" destId="{E9BC8FF9-AA9B-E84E-879F-C622046AC4FC}" srcOrd="1" destOrd="0" presId="urn:microsoft.com/office/officeart/2016/7/layout/VerticalSolidActionList"/>
    <dgm:cxn modelId="{3373F74C-DF4D-1C47-9608-63F5428BE5E5}" type="presParOf" srcId="{64A2F72D-D8B9-6747-9C71-C5EC5F360C4F}" destId="{40973754-CD54-EB42-BF01-2088CF56785A}" srcOrd="1" destOrd="0" presId="urn:microsoft.com/office/officeart/2016/7/layout/VerticalSolidActionList"/>
    <dgm:cxn modelId="{3DF816F5-4BD6-2046-8996-F64863B7E9FC}" type="presParOf" srcId="{64A2F72D-D8B9-6747-9C71-C5EC5F360C4F}" destId="{4885FBCF-3E2D-3C43-B616-18641370579D}" srcOrd="2" destOrd="0" presId="urn:microsoft.com/office/officeart/2016/7/layout/VerticalSolidActionList"/>
    <dgm:cxn modelId="{9D97F955-F095-B643-8919-1E0DE6FA58D9}" type="presParOf" srcId="{4885FBCF-3E2D-3C43-B616-18641370579D}" destId="{B67A9801-BD2E-8B43-9ABF-AF7201780DC4}" srcOrd="0" destOrd="0" presId="urn:microsoft.com/office/officeart/2016/7/layout/VerticalSolidActionList"/>
    <dgm:cxn modelId="{D103E8E5-567D-2443-8368-59E8100A8DE3}" type="presParOf" srcId="{4885FBCF-3E2D-3C43-B616-18641370579D}" destId="{013C6315-2947-4243-AEFF-4AE60A148793}" srcOrd="1" destOrd="0" presId="urn:microsoft.com/office/officeart/2016/7/layout/VerticalSolidActionList"/>
    <dgm:cxn modelId="{4C04F842-51EE-D74D-AAA1-08DE41681E6C}" type="presParOf" srcId="{64A2F72D-D8B9-6747-9C71-C5EC5F360C4F}" destId="{5ACC5352-E16D-FD4E-9BC3-1F7ECD70F9A8}" srcOrd="3" destOrd="0" presId="urn:microsoft.com/office/officeart/2016/7/layout/VerticalSolidActionList"/>
    <dgm:cxn modelId="{E5923FFD-BF57-E04C-9319-791FD550A7B6}" type="presParOf" srcId="{64A2F72D-D8B9-6747-9C71-C5EC5F360C4F}" destId="{8B512CFD-59F1-D344-AA04-579F54CD9911}" srcOrd="4" destOrd="0" presId="urn:microsoft.com/office/officeart/2016/7/layout/VerticalSolidActionList"/>
    <dgm:cxn modelId="{0C29F822-7430-F941-97C4-064406513350}" type="presParOf" srcId="{8B512CFD-59F1-D344-AA04-579F54CD9911}" destId="{2BE5E4FD-41E9-3C43-A36C-92E526274E27}" srcOrd="0" destOrd="0" presId="urn:microsoft.com/office/officeart/2016/7/layout/VerticalSolidActionList"/>
    <dgm:cxn modelId="{D1E694AA-F623-914A-BE53-73BDC149B7C8}" type="presParOf" srcId="{8B512CFD-59F1-D344-AA04-579F54CD9911}" destId="{FFCAABA4-894F-7247-81DA-E4435D4BB7CF}" srcOrd="1" destOrd="0" presId="urn:microsoft.com/office/officeart/2016/7/layout/VerticalSolidActionList"/>
    <dgm:cxn modelId="{8FBDD1F9-E835-C147-B007-C58FBD7729E8}" type="presParOf" srcId="{64A2F72D-D8B9-6747-9C71-C5EC5F360C4F}" destId="{344B388D-C315-8840-91C3-BB28B3D78C31}" srcOrd="5" destOrd="0" presId="urn:microsoft.com/office/officeart/2016/7/layout/VerticalSolidActionList"/>
    <dgm:cxn modelId="{7903C1C6-2183-0249-B5C0-08056AA14350}" type="presParOf" srcId="{64A2F72D-D8B9-6747-9C71-C5EC5F360C4F}" destId="{D251243F-6437-9445-8B36-04CB6E650D2D}" srcOrd="6" destOrd="0" presId="urn:microsoft.com/office/officeart/2016/7/layout/VerticalSolidActionList"/>
    <dgm:cxn modelId="{5F6B05B3-3548-CC4E-8500-9E116A44915A}" type="presParOf" srcId="{D251243F-6437-9445-8B36-04CB6E650D2D}" destId="{97B45A73-0751-E44D-8C4D-ABA01DA7D730}" srcOrd="0" destOrd="0" presId="urn:microsoft.com/office/officeart/2016/7/layout/VerticalSolidActionList"/>
    <dgm:cxn modelId="{12297CDD-677D-484F-AC94-0D3B04BCC828}" type="presParOf" srcId="{D251243F-6437-9445-8B36-04CB6E650D2D}" destId="{0D8C70CA-2518-DC49-B738-470900C0090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0BD6E1-2962-42AF-9DC3-8E9CD153C7F0}" type="doc">
      <dgm:prSet loTypeId="urn:microsoft.com/office/officeart/2017/3/layout/HorizontalPathTimeline" loCatId="process" qsTypeId="urn:microsoft.com/office/officeart/2005/8/quickstyle/simple1" qsCatId="simple" csTypeId="urn:microsoft.com/office/officeart/2005/8/colors/colorful1" csCatId="colorful" phldr="1"/>
      <dgm:spPr/>
      <dgm:t>
        <a:bodyPr/>
        <a:lstStyle/>
        <a:p>
          <a:endParaRPr lang="en-US"/>
        </a:p>
      </dgm:t>
    </dgm:pt>
    <dgm:pt modelId="{B2E0D6E5-D4FF-4A99-8D84-799B58E96F33}">
      <dgm:prSet/>
      <dgm:spPr/>
      <dgm:t>
        <a:bodyPr/>
        <a:lstStyle/>
        <a:p>
          <a:pPr>
            <a:defRPr b="1"/>
          </a:pPr>
          <a:r>
            <a:rPr lang="en-US" dirty="0"/>
            <a:t>1993</a:t>
          </a:r>
        </a:p>
      </dgm:t>
    </dgm:pt>
    <dgm:pt modelId="{D6A5A13A-4B01-474E-8B1E-34E4E2A2B654}" type="parTrans" cxnId="{A3D2E9C1-A698-4D5F-8030-5215C927C848}">
      <dgm:prSet/>
      <dgm:spPr/>
      <dgm:t>
        <a:bodyPr/>
        <a:lstStyle/>
        <a:p>
          <a:endParaRPr lang="en-US"/>
        </a:p>
      </dgm:t>
    </dgm:pt>
    <dgm:pt modelId="{30C35DEE-5D8B-4390-87E5-A66C16D2F250}" type="sibTrans" cxnId="{A3D2E9C1-A698-4D5F-8030-5215C927C848}">
      <dgm:prSet/>
      <dgm:spPr/>
      <dgm:t>
        <a:bodyPr/>
        <a:lstStyle/>
        <a:p>
          <a:endParaRPr lang="en-US"/>
        </a:p>
      </dgm:t>
    </dgm:pt>
    <dgm:pt modelId="{9A00D3CF-A6EE-4ECC-BE96-D9F3027AD367}">
      <dgm:prSet/>
      <dgm:spPr/>
      <dgm:t>
        <a:bodyPr/>
        <a:lstStyle/>
        <a:p>
          <a:r>
            <a:rPr lang="en-US" dirty="0"/>
            <a:t>«Cyberwar is Coming»! (</a:t>
          </a:r>
          <a:r>
            <a:rPr lang="en-US" dirty="0" err="1"/>
            <a:t>Arquilla</a:t>
          </a:r>
          <a:r>
            <a:rPr lang="en-US" dirty="0"/>
            <a:t> &amp; </a:t>
          </a:r>
          <a:r>
            <a:rPr lang="en-US" dirty="0" err="1"/>
            <a:t>Ronfeldt</a:t>
          </a:r>
          <a:r>
            <a:rPr lang="en-US" dirty="0"/>
            <a:t>)</a:t>
          </a:r>
        </a:p>
      </dgm:t>
    </dgm:pt>
    <dgm:pt modelId="{90AF91E3-2938-4DA1-94A3-3FC84277441C}" type="parTrans" cxnId="{96E99C30-276D-4B3C-8099-C0046FD64765}">
      <dgm:prSet/>
      <dgm:spPr/>
      <dgm:t>
        <a:bodyPr/>
        <a:lstStyle/>
        <a:p>
          <a:endParaRPr lang="en-US"/>
        </a:p>
      </dgm:t>
    </dgm:pt>
    <dgm:pt modelId="{E501F750-4447-4C01-A401-50D637319390}" type="sibTrans" cxnId="{96E99C30-276D-4B3C-8099-C0046FD64765}">
      <dgm:prSet/>
      <dgm:spPr/>
      <dgm:t>
        <a:bodyPr/>
        <a:lstStyle/>
        <a:p>
          <a:endParaRPr lang="en-US"/>
        </a:p>
      </dgm:t>
    </dgm:pt>
    <dgm:pt modelId="{8823A0A7-EECB-4B25-9A62-EFB0D509EC4E}">
      <dgm:prSet/>
      <dgm:spPr/>
      <dgm:t>
        <a:bodyPr/>
        <a:lstStyle/>
        <a:p>
          <a:pPr>
            <a:defRPr b="1"/>
          </a:pPr>
          <a:r>
            <a:rPr lang="en-US"/>
            <a:t>1998</a:t>
          </a:r>
        </a:p>
      </dgm:t>
    </dgm:pt>
    <dgm:pt modelId="{27930139-2B78-4DEF-83AB-55ECC4219D18}" type="parTrans" cxnId="{ECF83F0E-FE9B-4F86-885C-63DF6A8332B0}">
      <dgm:prSet/>
      <dgm:spPr/>
      <dgm:t>
        <a:bodyPr/>
        <a:lstStyle/>
        <a:p>
          <a:endParaRPr lang="en-US"/>
        </a:p>
      </dgm:t>
    </dgm:pt>
    <dgm:pt modelId="{ED2DAE00-FB2D-453B-B88E-F520A12633AC}" type="sibTrans" cxnId="{ECF83F0E-FE9B-4F86-885C-63DF6A8332B0}">
      <dgm:prSet/>
      <dgm:spPr/>
      <dgm:t>
        <a:bodyPr/>
        <a:lstStyle/>
        <a:p>
          <a:endParaRPr lang="en-US"/>
        </a:p>
      </dgm:t>
    </dgm:pt>
    <dgm:pt modelId="{D7AB35A5-9B10-449B-9280-A076C8E0B714}">
      <dgm:prSet/>
      <dgm:spPr/>
      <dgm:t>
        <a:bodyPr/>
        <a:lstStyle/>
        <a:p>
          <a:r>
            <a:rPr lang="en-US" b="1" dirty="0"/>
            <a:t>Kosovo Conflict</a:t>
          </a:r>
        </a:p>
      </dgm:t>
    </dgm:pt>
    <dgm:pt modelId="{E09457F1-27A4-4A00-A25F-7BF3BC85BA67}" type="parTrans" cxnId="{83260369-E699-4B29-A590-E901BC8B94C7}">
      <dgm:prSet/>
      <dgm:spPr/>
      <dgm:t>
        <a:bodyPr/>
        <a:lstStyle/>
        <a:p>
          <a:endParaRPr lang="en-US"/>
        </a:p>
      </dgm:t>
    </dgm:pt>
    <dgm:pt modelId="{08A05D27-D219-4C74-BB53-F0DAB0272658}" type="sibTrans" cxnId="{83260369-E699-4B29-A590-E901BC8B94C7}">
      <dgm:prSet/>
      <dgm:spPr/>
      <dgm:t>
        <a:bodyPr/>
        <a:lstStyle/>
        <a:p>
          <a:endParaRPr lang="en-US"/>
        </a:p>
      </dgm:t>
    </dgm:pt>
    <dgm:pt modelId="{648637F6-0FC7-4C8E-B360-17991AA04CBB}">
      <dgm:prSet/>
      <dgm:spPr/>
      <dgm:t>
        <a:bodyPr/>
        <a:lstStyle/>
        <a:p>
          <a:pPr>
            <a:defRPr b="1"/>
          </a:pPr>
          <a:r>
            <a:rPr lang="en-US"/>
            <a:t>2010</a:t>
          </a:r>
        </a:p>
      </dgm:t>
    </dgm:pt>
    <dgm:pt modelId="{E60C3773-1CED-405F-B8A1-09205EBB424C}" type="parTrans" cxnId="{927E5770-470C-4FAA-A4C1-A3F573517197}">
      <dgm:prSet/>
      <dgm:spPr/>
      <dgm:t>
        <a:bodyPr/>
        <a:lstStyle/>
        <a:p>
          <a:endParaRPr lang="en-US"/>
        </a:p>
      </dgm:t>
    </dgm:pt>
    <dgm:pt modelId="{A1AB5ECD-A193-4484-AC7C-5E4DC8D3EC39}" type="sibTrans" cxnId="{927E5770-470C-4FAA-A4C1-A3F573517197}">
      <dgm:prSet/>
      <dgm:spPr/>
      <dgm:t>
        <a:bodyPr/>
        <a:lstStyle/>
        <a:p>
          <a:endParaRPr lang="en-US"/>
        </a:p>
      </dgm:t>
    </dgm:pt>
    <dgm:pt modelId="{81F19692-87AD-48E0-B853-3F88C3B43661}">
      <dgm:prSet/>
      <dgm:spPr/>
      <dgm:t>
        <a:bodyPr/>
        <a:lstStyle/>
        <a:p>
          <a:r>
            <a:rPr lang="en-US" dirty="0"/>
            <a:t>US Cybercommand established</a:t>
          </a:r>
        </a:p>
      </dgm:t>
    </dgm:pt>
    <dgm:pt modelId="{92831ECF-939A-43EE-95A5-337B8BFA79AF}" type="parTrans" cxnId="{1A68AF69-8903-4EFD-AA12-77A197EC6FD7}">
      <dgm:prSet/>
      <dgm:spPr/>
      <dgm:t>
        <a:bodyPr/>
        <a:lstStyle/>
        <a:p>
          <a:endParaRPr lang="en-US"/>
        </a:p>
      </dgm:t>
    </dgm:pt>
    <dgm:pt modelId="{9F6FAE4A-0E02-477D-A0A5-DC1681010AFE}" type="sibTrans" cxnId="{1A68AF69-8903-4EFD-AA12-77A197EC6FD7}">
      <dgm:prSet/>
      <dgm:spPr/>
      <dgm:t>
        <a:bodyPr/>
        <a:lstStyle/>
        <a:p>
          <a:endParaRPr lang="en-US"/>
        </a:p>
      </dgm:t>
    </dgm:pt>
    <dgm:pt modelId="{E4357296-88DB-49B7-88B6-104E3FD2A879}">
      <dgm:prSet/>
      <dgm:spPr/>
      <dgm:t>
        <a:bodyPr/>
        <a:lstStyle/>
        <a:p>
          <a:pPr>
            <a:defRPr b="1"/>
          </a:pPr>
          <a:r>
            <a:rPr lang="en-US"/>
            <a:t>2011</a:t>
          </a:r>
        </a:p>
      </dgm:t>
    </dgm:pt>
    <dgm:pt modelId="{55009FCC-6BF0-4E68-AC80-B1794ED52E65}" type="parTrans" cxnId="{EC482C25-3917-49BD-9C84-8DE398842E19}">
      <dgm:prSet/>
      <dgm:spPr/>
      <dgm:t>
        <a:bodyPr/>
        <a:lstStyle/>
        <a:p>
          <a:endParaRPr lang="en-US"/>
        </a:p>
      </dgm:t>
    </dgm:pt>
    <dgm:pt modelId="{0723D282-D12E-41B9-8F05-1D589D001E23}" type="sibTrans" cxnId="{EC482C25-3917-49BD-9C84-8DE398842E19}">
      <dgm:prSet/>
      <dgm:spPr/>
      <dgm:t>
        <a:bodyPr/>
        <a:lstStyle/>
        <a:p>
          <a:endParaRPr lang="en-US"/>
        </a:p>
      </dgm:t>
    </dgm:pt>
    <dgm:pt modelId="{CEB3C4E7-5001-4ED7-BB5F-D654445FBC9B}">
      <dgm:prSet/>
      <dgm:spPr/>
      <dgm:t>
        <a:bodyPr/>
        <a:lstStyle/>
        <a:p>
          <a:r>
            <a:rPr lang="en-US" dirty="0"/>
            <a:t>“The 5th domain of warfare”</a:t>
          </a:r>
        </a:p>
      </dgm:t>
    </dgm:pt>
    <dgm:pt modelId="{4085DD77-4CE4-4A9F-AB71-A3C693D10A33}" type="parTrans" cxnId="{2D999B37-4B5D-459A-94D2-254ACFABB0F3}">
      <dgm:prSet/>
      <dgm:spPr/>
      <dgm:t>
        <a:bodyPr/>
        <a:lstStyle/>
        <a:p>
          <a:endParaRPr lang="en-US"/>
        </a:p>
      </dgm:t>
    </dgm:pt>
    <dgm:pt modelId="{71FE25AB-2804-4C85-AB4B-B77F67BBB986}" type="sibTrans" cxnId="{2D999B37-4B5D-459A-94D2-254ACFABB0F3}">
      <dgm:prSet/>
      <dgm:spPr/>
      <dgm:t>
        <a:bodyPr/>
        <a:lstStyle/>
        <a:p>
          <a:endParaRPr lang="en-US"/>
        </a:p>
      </dgm:t>
    </dgm:pt>
    <dgm:pt modelId="{326C3371-45A7-AA4B-9C64-01EC17B8B741}">
      <dgm:prSet/>
      <dgm:spPr/>
      <dgm:t>
        <a:bodyPr/>
        <a:lstStyle/>
        <a:p>
          <a:pPr>
            <a:defRPr b="1"/>
          </a:pPr>
          <a:r>
            <a:rPr lang="en-US" dirty="0"/>
            <a:t>1991</a:t>
          </a:r>
        </a:p>
      </dgm:t>
    </dgm:pt>
    <dgm:pt modelId="{65FD9D06-8336-7447-87AC-CC92FD212EB7}" type="parTrans" cxnId="{7BDB0E01-051E-484E-A9B1-EBC8CF1482D3}">
      <dgm:prSet/>
      <dgm:spPr/>
      <dgm:t>
        <a:bodyPr/>
        <a:lstStyle/>
        <a:p>
          <a:endParaRPr lang="en-GB"/>
        </a:p>
      </dgm:t>
    </dgm:pt>
    <dgm:pt modelId="{8A8608BF-229F-C845-A53B-2AB727E29B1A}" type="sibTrans" cxnId="{7BDB0E01-051E-484E-A9B1-EBC8CF1482D3}">
      <dgm:prSet/>
      <dgm:spPr/>
      <dgm:t>
        <a:bodyPr/>
        <a:lstStyle/>
        <a:p>
          <a:endParaRPr lang="en-GB"/>
        </a:p>
      </dgm:t>
    </dgm:pt>
    <dgm:pt modelId="{4C9DA237-066F-D640-A6E8-7D9B568014FC}">
      <dgm:prSet/>
      <dgm:spPr/>
      <dgm:t>
        <a:bodyPr/>
        <a:lstStyle/>
        <a:p>
          <a:r>
            <a:rPr lang="en-US" b="1" dirty="0"/>
            <a:t>Gulf War </a:t>
          </a:r>
        </a:p>
      </dgm:t>
    </dgm:pt>
    <dgm:pt modelId="{6EF73FE9-54AC-A945-B8C7-9EE9F863E4CE}" type="parTrans" cxnId="{20B0E919-B37E-BF44-B118-5C2474F1F4E4}">
      <dgm:prSet/>
      <dgm:spPr/>
      <dgm:t>
        <a:bodyPr/>
        <a:lstStyle/>
        <a:p>
          <a:endParaRPr lang="en-GB"/>
        </a:p>
      </dgm:t>
    </dgm:pt>
    <dgm:pt modelId="{57596A37-21AA-874A-89F5-7C410B562CE4}" type="sibTrans" cxnId="{20B0E919-B37E-BF44-B118-5C2474F1F4E4}">
      <dgm:prSet/>
      <dgm:spPr/>
      <dgm:t>
        <a:bodyPr/>
        <a:lstStyle/>
        <a:p>
          <a:endParaRPr lang="en-GB"/>
        </a:p>
      </dgm:t>
    </dgm:pt>
    <dgm:pt modelId="{39DFD4F7-22D0-444D-B8C9-E03EAAF1DF22}">
      <dgm:prSet/>
      <dgm:spPr/>
      <dgm:t>
        <a:bodyPr/>
        <a:lstStyle/>
        <a:p>
          <a:r>
            <a:rPr lang="en-US" dirty="0"/>
            <a:t>"The First Information War"</a:t>
          </a:r>
        </a:p>
      </dgm:t>
    </dgm:pt>
    <dgm:pt modelId="{E2AC03C7-B100-6C46-8F5E-DA081888C1BF}" type="parTrans" cxnId="{1BB80D19-F11E-CA42-8557-4F72D5F21E36}">
      <dgm:prSet/>
      <dgm:spPr/>
      <dgm:t>
        <a:bodyPr/>
        <a:lstStyle/>
        <a:p>
          <a:endParaRPr lang="en-GB"/>
        </a:p>
      </dgm:t>
    </dgm:pt>
    <dgm:pt modelId="{8F30E3A0-498A-3D46-8F8A-36BA1314BB8D}" type="sibTrans" cxnId="{1BB80D19-F11E-CA42-8557-4F72D5F21E36}">
      <dgm:prSet/>
      <dgm:spPr/>
      <dgm:t>
        <a:bodyPr/>
        <a:lstStyle/>
        <a:p>
          <a:endParaRPr lang="en-GB"/>
        </a:p>
      </dgm:t>
    </dgm:pt>
    <dgm:pt modelId="{677D953F-238F-584A-A4E0-BA9B02C45236}">
      <dgm:prSet/>
      <dgm:spPr/>
      <dgm:t>
        <a:bodyPr/>
        <a:lstStyle/>
        <a:p>
          <a:r>
            <a:rPr lang="en-US" dirty="0" err="1"/>
            <a:t>InfOs</a:t>
          </a:r>
          <a:r>
            <a:rPr lang="en-US" dirty="0"/>
            <a:t> doctrine (NATO/US)</a:t>
          </a:r>
        </a:p>
      </dgm:t>
    </dgm:pt>
    <dgm:pt modelId="{8A39491C-4291-1148-821A-E1D7763F8E15}" type="parTrans" cxnId="{DFD77866-94B7-4A45-9520-205DE436B598}">
      <dgm:prSet/>
      <dgm:spPr/>
      <dgm:t>
        <a:bodyPr/>
        <a:lstStyle/>
        <a:p>
          <a:endParaRPr lang="en-GB"/>
        </a:p>
      </dgm:t>
    </dgm:pt>
    <dgm:pt modelId="{A66A5096-C2B3-FD49-803F-66CBBD0CF5D8}" type="sibTrans" cxnId="{DFD77866-94B7-4A45-9520-205DE436B598}">
      <dgm:prSet/>
      <dgm:spPr/>
      <dgm:t>
        <a:bodyPr/>
        <a:lstStyle/>
        <a:p>
          <a:endParaRPr lang="en-GB"/>
        </a:p>
      </dgm:t>
    </dgm:pt>
    <dgm:pt modelId="{4C45E178-23D6-944F-AE40-574BCCD4753D}">
      <dgm:prSet/>
      <dgm:spPr/>
      <dgm:t>
        <a:bodyPr/>
        <a:lstStyle/>
        <a:p>
          <a:pPr>
            <a:defRPr b="1"/>
          </a:pPr>
          <a:r>
            <a:rPr lang="en-US" dirty="0"/>
            <a:t>2018</a:t>
          </a:r>
        </a:p>
      </dgm:t>
    </dgm:pt>
    <dgm:pt modelId="{6B7A3BEC-A61F-6A4E-AA31-25D45F191088}" type="parTrans" cxnId="{9C7EE5D4-061A-AF45-8999-90AAA692C2AB}">
      <dgm:prSet/>
      <dgm:spPr/>
      <dgm:t>
        <a:bodyPr/>
        <a:lstStyle/>
        <a:p>
          <a:endParaRPr lang="en-GB"/>
        </a:p>
      </dgm:t>
    </dgm:pt>
    <dgm:pt modelId="{87A6DFB3-4962-8346-8D17-E05FDAE6D736}" type="sibTrans" cxnId="{9C7EE5D4-061A-AF45-8999-90AAA692C2AB}">
      <dgm:prSet/>
      <dgm:spPr/>
      <dgm:t>
        <a:bodyPr/>
        <a:lstStyle/>
        <a:p>
          <a:endParaRPr lang="en-GB"/>
        </a:p>
      </dgm:t>
    </dgm:pt>
    <dgm:pt modelId="{3280032E-2225-CF43-9196-233049175D21}">
      <dgm:prSet/>
      <dgm:spPr/>
      <dgm:t>
        <a:bodyPr/>
        <a:lstStyle/>
        <a:p>
          <a:r>
            <a:rPr lang="en-US" dirty="0"/>
            <a:t>Persistent Engagement</a:t>
          </a:r>
        </a:p>
      </dgm:t>
    </dgm:pt>
    <dgm:pt modelId="{BCC53DE1-6D74-4F43-948C-F4A53864CF77}" type="parTrans" cxnId="{27E4A5DB-E665-3449-B107-A6A6574D66B7}">
      <dgm:prSet/>
      <dgm:spPr/>
      <dgm:t>
        <a:bodyPr/>
        <a:lstStyle/>
        <a:p>
          <a:endParaRPr lang="en-GB"/>
        </a:p>
      </dgm:t>
    </dgm:pt>
    <dgm:pt modelId="{E28BA6DD-B8DC-2C4B-A057-105F7E26938B}" type="sibTrans" cxnId="{27E4A5DB-E665-3449-B107-A6A6574D66B7}">
      <dgm:prSet/>
      <dgm:spPr/>
      <dgm:t>
        <a:bodyPr/>
        <a:lstStyle/>
        <a:p>
          <a:endParaRPr lang="en-GB"/>
        </a:p>
      </dgm:t>
    </dgm:pt>
    <dgm:pt modelId="{B4ACE9EA-E761-2546-A02B-A458920BCA2C}" type="pres">
      <dgm:prSet presAssocID="{3D0BD6E1-2962-42AF-9DC3-8E9CD153C7F0}" presName="root" presStyleCnt="0">
        <dgm:presLayoutVars>
          <dgm:chMax/>
          <dgm:chPref/>
          <dgm:animLvl val="lvl"/>
        </dgm:presLayoutVars>
      </dgm:prSet>
      <dgm:spPr/>
    </dgm:pt>
    <dgm:pt modelId="{402366A8-D5E8-CF47-950C-6EA199352167}" type="pres">
      <dgm:prSet presAssocID="{3D0BD6E1-2962-42AF-9DC3-8E9CD153C7F0}" presName="divider" presStyleLbl="node1" presStyleIdx="0" presStyleCnt="1"/>
      <dgm:spPr/>
    </dgm:pt>
    <dgm:pt modelId="{1CE6EE1A-60EC-3649-83AB-87C3E0C64FF6}" type="pres">
      <dgm:prSet presAssocID="{3D0BD6E1-2962-42AF-9DC3-8E9CD153C7F0}" presName="nodes" presStyleCnt="0">
        <dgm:presLayoutVars>
          <dgm:chMax/>
          <dgm:chPref/>
          <dgm:animLvl val="lvl"/>
        </dgm:presLayoutVars>
      </dgm:prSet>
      <dgm:spPr/>
    </dgm:pt>
    <dgm:pt modelId="{0E5FD16C-D0AC-4B48-9372-5B100C33244C}" type="pres">
      <dgm:prSet presAssocID="{326C3371-45A7-AA4B-9C64-01EC17B8B741}" presName="composite" presStyleCnt="0"/>
      <dgm:spPr/>
    </dgm:pt>
    <dgm:pt modelId="{804167BF-F7E3-9042-A9FE-938B61385CFE}" type="pres">
      <dgm:prSet presAssocID="{326C3371-45A7-AA4B-9C64-01EC17B8B741}" presName="L1TextContainer" presStyleLbl="revTx" presStyleIdx="0" presStyleCnt="6">
        <dgm:presLayoutVars>
          <dgm:chMax val="1"/>
          <dgm:chPref val="1"/>
          <dgm:bulletEnabled val="1"/>
        </dgm:presLayoutVars>
      </dgm:prSet>
      <dgm:spPr/>
    </dgm:pt>
    <dgm:pt modelId="{B5577AB1-D5C2-3E47-B28A-8B846AEE3C08}" type="pres">
      <dgm:prSet presAssocID="{326C3371-45A7-AA4B-9C64-01EC17B8B741}" presName="L2TextContainerWrapper" presStyleCnt="0">
        <dgm:presLayoutVars>
          <dgm:chMax val="0"/>
          <dgm:chPref val="0"/>
          <dgm:bulletEnabled val="1"/>
        </dgm:presLayoutVars>
      </dgm:prSet>
      <dgm:spPr/>
    </dgm:pt>
    <dgm:pt modelId="{339BB654-3894-CD48-A106-5FF43CDF4519}" type="pres">
      <dgm:prSet presAssocID="{326C3371-45A7-AA4B-9C64-01EC17B8B741}" presName="L2TextContainer" presStyleLbl="bgAccFollowNode1" presStyleIdx="0" presStyleCnt="6"/>
      <dgm:spPr/>
    </dgm:pt>
    <dgm:pt modelId="{BFDA8937-F34E-9247-AD98-A47180EE4D26}" type="pres">
      <dgm:prSet presAssocID="{326C3371-45A7-AA4B-9C64-01EC17B8B741}" presName="FlexibleEmptyPlaceHolder" presStyleCnt="0"/>
      <dgm:spPr/>
    </dgm:pt>
    <dgm:pt modelId="{014D0A8A-4213-4346-89EB-702F44ABF7D6}" type="pres">
      <dgm:prSet presAssocID="{326C3371-45A7-AA4B-9C64-01EC17B8B741}" presName="ConnectLine" presStyleLbl="alignNode1" presStyleIdx="0" presStyleCnt="6"/>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316575DC-FA7A-324C-9959-CECE491B1279}" type="pres">
      <dgm:prSet presAssocID="{326C3371-45A7-AA4B-9C64-01EC17B8B741}" presName="ConnectorPoint" presStyleLbl="fgAcc1" presStyleIdx="0" presStyleCnt="6"/>
      <dgm:spPr>
        <a:solidFill>
          <a:schemeClr val="lt1">
            <a:alpha val="90000"/>
            <a:hueOff val="0"/>
            <a:satOff val="0"/>
            <a:lumOff val="0"/>
            <a:alphaOff val="0"/>
          </a:schemeClr>
        </a:solidFill>
        <a:ln w="12700" cap="flat" cmpd="sng" algn="ctr">
          <a:noFill/>
          <a:prstDash val="solid"/>
          <a:miter lim="800000"/>
        </a:ln>
        <a:effectLst/>
      </dgm:spPr>
    </dgm:pt>
    <dgm:pt modelId="{68A89D58-ADAC-D241-BDD2-27563E4744F9}" type="pres">
      <dgm:prSet presAssocID="{326C3371-45A7-AA4B-9C64-01EC17B8B741}" presName="EmptyPlaceHolder" presStyleCnt="0"/>
      <dgm:spPr/>
    </dgm:pt>
    <dgm:pt modelId="{CDEA90FC-4DFB-7B43-A534-D42C96121CCF}" type="pres">
      <dgm:prSet presAssocID="{8A8608BF-229F-C845-A53B-2AB727E29B1A}" presName="spaceBetweenRectangles" presStyleCnt="0"/>
      <dgm:spPr/>
    </dgm:pt>
    <dgm:pt modelId="{66F8FADA-E120-964A-ABF5-353CF6BB6C57}" type="pres">
      <dgm:prSet presAssocID="{B2E0D6E5-D4FF-4A99-8D84-799B58E96F33}" presName="composite" presStyleCnt="0"/>
      <dgm:spPr/>
    </dgm:pt>
    <dgm:pt modelId="{C876877F-4E71-A840-AA0B-E3C68C88B4B6}" type="pres">
      <dgm:prSet presAssocID="{B2E0D6E5-D4FF-4A99-8D84-799B58E96F33}" presName="L1TextContainer" presStyleLbl="revTx" presStyleIdx="1" presStyleCnt="6">
        <dgm:presLayoutVars>
          <dgm:chMax val="1"/>
          <dgm:chPref val="1"/>
          <dgm:bulletEnabled val="1"/>
        </dgm:presLayoutVars>
      </dgm:prSet>
      <dgm:spPr/>
    </dgm:pt>
    <dgm:pt modelId="{67D8D5E0-2A93-6A4B-AABB-8C427CF1BC0A}" type="pres">
      <dgm:prSet presAssocID="{B2E0D6E5-D4FF-4A99-8D84-799B58E96F33}" presName="L2TextContainerWrapper" presStyleCnt="0">
        <dgm:presLayoutVars>
          <dgm:chMax val="0"/>
          <dgm:chPref val="0"/>
          <dgm:bulletEnabled val="1"/>
        </dgm:presLayoutVars>
      </dgm:prSet>
      <dgm:spPr/>
    </dgm:pt>
    <dgm:pt modelId="{2D8C6371-EB27-2A48-8E0E-71822E9FA77A}" type="pres">
      <dgm:prSet presAssocID="{B2E0D6E5-D4FF-4A99-8D84-799B58E96F33}" presName="L2TextContainer" presStyleLbl="bgAccFollowNode1" presStyleIdx="1" presStyleCnt="6"/>
      <dgm:spPr/>
    </dgm:pt>
    <dgm:pt modelId="{62DC02A3-6FBE-3749-B110-792A6617D5D5}" type="pres">
      <dgm:prSet presAssocID="{B2E0D6E5-D4FF-4A99-8D84-799B58E96F33}" presName="FlexibleEmptyPlaceHolder" presStyleCnt="0"/>
      <dgm:spPr/>
    </dgm:pt>
    <dgm:pt modelId="{CB97AA16-31D9-BF41-B171-C2459E8CD86A}" type="pres">
      <dgm:prSet presAssocID="{B2E0D6E5-D4FF-4A99-8D84-799B58E96F33}" presName="ConnectLine" presStyleLbl="alignNode1" presStyleIdx="1" presStyleCnt="6"/>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gm:spPr>
    </dgm:pt>
    <dgm:pt modelId="{0EA5CBF6-A828-A045-B5C1-CEFF32FD4B90}" type="pres">
      <dgm:prSet presAssocID="{B2E0D6E5-D4FF-4A99-8D84-799B58E96F33}" presName="ConnectorPoint"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EF6283F5-CA8A-2E47-A754-EAD6B63479BB}" type="pres">
      <dgm:prSet presAssocID="{B2E0D6E5-D4FF-4A99-8D84-799B58E96F33}" presName="EmptyPlaceHolder" presStyleCnt="0"/>
      <dgm:spPr/>
    </dgm:pt>
    <dgm:pt modelId="{B44F0E29-5DAB-A248-84BF-50C08D432973}" type="pres">
      <dgm:prSet presAssocID="{30C35DEE-5D8B-4390-87E5-A66C16D2F250}" presName="spaceBetweenRectangles" presStyleCnt="0"/>
      <dgm:spPr/>
    </dgm:pt>
    <dgm:pt modelId="{409C3694-0BBD-CE45-8B30-8FCF69808C26}" type="pres">
      <dgm:prSet presAssocID="{8823A0A7-EECB-4B25-9A62-EFB0D509EC4E}" presName="composite" presStyleCnt="0"/>
      <dgm:spPr/>
    </dgm:pt>
    <dgm:pt modelId="{2339D952-80CE-2843-821F-298932217A1D}" type="pres">
      <dgm:prSet presAssocID="{8823A0A7-EECB-4B25-9A62-EFB0D509EC4E}" presName="L1TextContainer" presStyleLbl="revTx" presStyleIdx="2" presStyleCnt="6">
        <dgm:presLayoutVars>
          <dgm:chMax val="1"/>
          <dgm:chPref val="1"/>
          <dgm:bulletEnabled val="1"/>
        </dgm:presLayoutVars>
      </dgm:prSet>
      <dgm:spPr/>
    </dgm:pt>
    <dgm:pt modelId="{F03F5ECC-D9B9-5C47-8FF5-D84AB2EB5D7D}" type="pres">
      <dgm:prSet presAssocID="{8823A0A7-EECB-4B25-9A62-EFB0D509EC4E}" presName="L2TextContainerWrapper" presStyleCnt="0">
        <dgm:presLayoutVars>
          <dgm:chMax val="0"/>
          <dgm:chPref val="0"/>
          <dgm:bulletEnabled val="1"/>
        </dgm:presLayoutVars>
      </dgm:prSet>
      <dgm:spPr/>
    </dgm:pt>
    <dgm:pt modelId="{F0415641-6BE1-FC44-8BD9-56DDC27E9C73}" type="pres">
      <dgm:prSet presAssocID="{8823A0A7-EECB-4B25-9A62-EFB0D509EC4E}" presName="L2TextContainer" presStyleLbl="bgAccFollowNode1" presStyleIdx="2" presStyleCnt="6"/>
      <dgm:spPr/>
    </dgm:pt>
    <dgm:pt modelId="{BDDD8FA3-7BC8-674B-9047-5BC9DB9D04B6}" type="pres">
      <dgm:prSet presAssocID="{8823A0A7-EECB-4B25-9A62-EFB0D509EC4E}" presName="FlexibleEmptyPlaceHolder" presStyleCnt="0"/>
      <dgm:spPr/>
    </dgm:pt>
    <dgm:pt modelId="{D212774E-1901-D145-B6F5-F63E1419C90F}" type="pres">
      <dgm:prSet presAssocID="{8823A0A7-EECB-4B25-9A62-EFB0D509EC4E}" presName="ConnectLine" presStyleLbl="alignNode1" presStyleIdx="2" presStyleCnt="6"/>
      <dgm:spPr>
        <a:solidFill>
          <a:schemeClr val="accent4">
            <a:hueOff val="0"/>
            <a:satOff val="0"/>
            <a:lumOff val="0"/>
            <a:alphaOff val="0"/>
          </a:schemeClr>
        </a:solidFill>
        <a:ln w="6350" cap="flat" cmpd="sng" algn="ctr">
          <a:solidFill>
            <a:schemeClr val="accent4">
              <a:hueOff val="0"/>
              <a:satOff val="0"/>
              <a:lumOff val="0"/>
              <a:alphaOff val="0"/>
            </a:schemeClr>
          </a:solidFill>
          <a:prstDash val="dash"/>
          <a:miter lim="800000"/>
        </a:ln>
        <a:effectLst/>
      </dgm:spPr>
    </dgm:pt>
    <dgm:pt modelId="{DC2615D5-887A-5C48-8AC0-0E6C2A1BC73B}" type="pres">
      <dgm:prSet presAssocID="{8823A0A7-EECB-4B25-9A62-EFB0D509EC4E}" presName="ConnectorPoint"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420B5504-B011-4C4D-93A1-96931A555E4A}" type="pres">
      <dgm:prSet presAssocID="{8823A0A7-EECB-4B25-9A62-EFB0D509EC4E}" presName="EmptyPlaceHolder" presStyleCnt="0"/>
      <dgm:spPr/>
    </dgm:pt>
    <dgm:pt modelId="{CED6CB8C-9A5A-2847-B3C2-6976C6CB146B}" type="pres">
      <dgm:prSet presAssocID="{ED2DAE00-FB2D-453B-B88E-F520A12633AC}" presName="spaceBetweenRectangles" presStyleCnt="0"/>
      <dgm:spPr/>
    </dgm:pt>
    <dgm:pt modelId="{F6FFE954-1037-8846-BE19-351421897D11}" type="pres">
      <dgm:prSet presAssocID="{648637F6-0FC7-4C8E-B360-17991AA04CBB}" presName="composite" presStyleCnt="0"/>
      <dgm:spPr/>
    </dgm:pt>
    <dgm:pt modelId="{6076B84B-0720-EF48-A48E-E09172BB73B6}" type="pres">
      <dgm:prSet presAssocID="{648637F6-0FC7-4C8E-B360-17991AA04CBB}" presName="L1TextContainer" presStyleLbl="revTx" presStyleIdx="3" presStyleCnt="6">
        <dgm:presLayoutVars>
          <dgm:chMax val="1"/>
          <dgm:chPref val="1"/>
          <dgm:bulletEnabled val="1"/>
        </dgm:presLayoutVars>
      </dgm:prSet>
      <dgm:spPr/>
    </dgm:pt>
    <dgm:pt modelId="{3B798C8A-EBA9-684E-A07B-0BAAB2393272}" type="pres">
      <dgm:prSet presAssocID="{648637F6-0FC7-4C8E-B360-17991AA04CBB}" presName="L2TextContainerWrapper" presStyleCnt="0">
        <dgm:presLayoutVars>
          <dgm:chMax val="0"/>
          <dgm:chPref val="0"/>
          <dgm:bulletEnabled val="1"/>
        </dgm:presLayoutVars>
      </dgm:prSet>
      <dgm:spPr/>
    </dgm:pt>
    <dgm:pt modelId="{28B794F0-91DE-0E42-A38A-AFB9556A3A9C}" type="pres">
      <dgm:prSet presAssocID="{648637F6-0FC7-4C8E-B360-17991AA04CBB}" presName="L2TextContainer" presStyleLbl="bgAccFollowNode1" presStyleIdx="3" presStyleCnt="6"/>
      <dgm:spPr/>
    </dgm:pt>
    <dgm:pt modelId="{3B687019-2AAB-494E-B166-D76F28775369}" type="pres">
      <dgm:prSet presAssocID="{648637F6-0FC7-4C8E-B360-17991AA04CBB}" presName="FlexibleEmptyPlaceHolder" presStyleCnt="0"/>
      <dgm:spPr/>
    </dgm:pt>
    <dgm:pt modelId="{E3000F8F-6237-374E-8A64-416089F3B8CA}" type="pres">
      <dgm:prSet presAssocID="{648637F6-0FC7-4C8E-B360-17991AA04CBB}" presName="ConnectLine" presStyleLbl="alignNode1" presStyleIdx="3" presStyleCnt="6"/>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85D53577-38B8-8F4F-AD0A-B145D2B404C7}" type="pres">
      <dgm:prSet presAssocID="{648637F6-0FC7-4C8E-B360-17991AA04CBB}" presName="ConnectorPoint"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9D7D3EF1-7357-8744-99B4-A7D7B95D9566}" type="pres">
      <dgm:prSet presAssocID="{648637F6-0FC7-4C8E-B360-17991AA04CBB}" presName="EmptyPlaceHolder" presStyleCnt="0"/>
      <dgm:spPr/>
    </dgm:pt>
    <dgm:pt modelId="{441D1F65-C8F6-9943-9D0A-2E074DA32278}" type="pres">
      <dgm:prSet presAssocID="{A1AB5ECD-A193-4484-AC7C-5E4DC8D3EC39}" presName="spaceBetweenRectangles" presStyleCnt="0"/>
      <dgm:spPr/>
    </dgm:pt>
    <dgm:pt modelId="{F1799F6E-D4EE-4849-8727-BA378E75E879}" type="pres">
      <dgm:prSet presAssocID="{E4357296-88DB-49B7-88B6-104E3FD2A879}" presName="composite" presStyleCnt="0"/>
      <dgm:spPr/>
    </dgm:pt>
    <dgm:pt modelId="{46DE5B9B-44C1-B740-A9DF-84794BBCC9A2}" type="pres">
      <dgm:prSet presAssocID="{E4357296-88DB-49B7-88B6-104E3FD2A879}" presName="L1TextContainer" presStyleLbl="revTx" presStyleIdx="4" presStyleCnt="6">
        <dgm:presLayoutVars>
          <dgm:chMax val="1"/>
          <dgm:chPref val="1"/>
          <dgm:bulletEnabled val="1"/>
        </dgm:presLayoutVars>
      </dgm:prSet>
      <dgm:spPr/>
    </dgm:pt>
    <dgm:pt modelId="{143F6EC0-90C3-424F-8058-3E2B51DABE74}" type="pres">
      <dgm:prSet presAssocID="{E4357296-88DB-49B7-88B6-104E3FD2A879}" presName="L2TextContainerWrapper" presStyleCnt="0">
        <dgm:presLayoutVars>
          <dgm:chMax val="0"/>
          <dgm:chPref val="0"/>
          <dgm:bulletEnabled val="1"/>
        </dgm:presLayoutVars>
      </dgm:prSet>
      <dgm:spPr/>
    </dgm:pt>
    <dgm:pt modelId="{9989FE2D-FAA4-9B46-A8F0-AED9E0A8D9B5}" type="pres">
      <dgm:prSet presAssocID="{E4357296-88DB-49B7-88B6-104E3FD2A879}" presName="L2TextContainer" presStyleLbl="bgAccFollowNode1" presStyleIdx="4" presStyleCnt="6"/>
      <dgm:spPr/>
    </dgm:pt>
    <dgm:pt modelId="{883A30D1-7856-B144-8D11-FEB8D6948F47}" type="pres">
      <dgm:prSet presAssocID="{E4357296-88DB-49B7-88B6-104E3FD2A879}" presName="FlexibleEmptyPlaceHolder" presStyleCnt="0"/>
      <dgm:spPr/>
    </dgm:pt>
    <dgm:pt modelId="{D30201B3-6AF0-A349-A6C0-D92BFA585606}" type="pres">
      <dgm:prSet presAssocID="{E4357296-88DB-49B7-88B6-104E3FD2A879}" presName="ConnectLine" presStyleLbl="alignNode1" presStyleIdx="4" presStyleCnt="6"/>
      <dgm:spPr>
        <a:solidFill>
          <a:schemeClr val="accent6">
            <a:hueOff val="0"/>
            <a:satOff val="0"/>
            <a:lumOff val="0"/>
            <a:alphaOff val="0"/>
          </a:schemeClr>
        </a:solidFill>
        <a:ln w="6350" cap="flat" cmpd="sng" algn="ctr">
          <a:solidFill>
            <a:schemeClr val="accent6">
              <a:hueOff val="0"/>
              <a:satOff val="0"/>
              <a:lumOff val="0"/>
              <a:alphaOff val="0"/>
            </a:schemeClr>
          </a:solidFill>
          <a:prstDash val="dash"/>
          <a:miter lim="800000"/>
        </a:ln>
        <a:effectLst/>
      </dgm:spPr>
    </dgm:pt>
    <dgm:pt modelId="{C5C25976-752F-4749-8CF3-F6B75325BC39}" type="pres">
      <dgm:prSet presAssocID="{E4357296-88DB-49B7-88B6-104E3FD2A879}" presName="ConnectorPoint"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8C38093D-77C1-C44E-90FA-F8F3ED9FFC1C}" type="pres">
      <dgm:prSet presAssocID="{E4357296-88DB-49B7-88B6-104E3FD2A879}" presName="EmptyPlaceHolder" presStyleCnt="0"/>
      <dgm:spPr/>
    </dgm:pt>
    <dgm:pt modelId="{F3310345-88B3-494F-95F3-0CAA04E2207E}" type="pres">
      <dgm:prSet presAssocID="{0723D282-D12E-41B9-8F05-1D589D001E23}" presName="spaceBetweenRectangles" presStyleCnt="0"/>
      <dgm:spPr/>
    </dgm:pt>
    <dgm:pt modelId="{A5DEAE05-311E-1D45-A9D9-A2745BBF1192}" type="pres">
      <dgm:prSet presAssocID="{4C45E178-23D6-944F-AE40-574BCCD4753D}" presName="composite" presStyleCnt="0"/>
      <dgm:spPr/>
    </dgm:pt>
    <dgm:pt modelId="{5FF5C6AF-054F-2746-B03A-0D645F2B70B1}" type="pres">
      <dgm:prSet presAssocID="{4C45E178-23D6-944F-AE40-574BCCD4753D}" presName="L1TextContainer" presStyleLbl="revTx" presStyleIdx="5" presStyleCnt="6">
        <dgm:presLayoutVars>
          <dgm:chMax val="1"/>
          <dgm:chPref val="1"/>
          <dgm:bulletEnabled val="1"/>
        </dgm:presLayoutVars>
      </dgm:prSet>
      <dgm:spPr/>
    </dgm:pt>
    <dgm:pt modelId="{06AA78BC-3EA2-2D40-B7C3-2A236B266775}" type="pres">
      <dgm:prSet presAssocID="{4C45E178-23D6-944F-AE40-574BCCD4753D}" presName="L2TextContainerWrapper" presStyleCnt="0">
        <dgm:presLayoutVars>
          <dgm:chMax val="0"/>
          <dgm:chPref val="0"/>
          <dgm:bulletEnabled val="1"/>
        </dgm:presLayoutVars>
      </dgm:prSet>
      <dgm:spPr/>
    </dgm:pt>
    <dgm:pt modelId="{78E47177-9E68-9141-BDFE-EE8127630853}" type="pres">
      <dgm:prSet presAssocID="{4C45E178-23D6-944F-AE40-574BCCD4753D}" presName="L2TextContainer" presStyleLbl="bgAccFollowNode1" presStyleIdx="5" presStyleCnt="6"/>
      <dgm:spPr/>
    </dgm:pt>
    <dgm:pt modelId="{439BE114-B7F6-024D-A539-BAF6AC29738A}" type="pres">
      <dgm:prSet presAssocID="{4C45E178-23D6-944F-AE40-574BCCD4753D}" presName="FlexibleEmptyPlaceHolder" presStyleCnt="0"/>
      <dgm:spPr/>
    </dgm:pt>
    <dgm:pt modelId="{48254585-F7A2-874C-9807-4C2239B88E03}" type="pres">
      <dgm:prSet presAssocID="{4C45E178-23D6-944F-AE40-574BCCD4753D}" presName="ConnectLine" presStyleLbl="alignNode1" presStyleIdx="5" presStyleCnt="6"/>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71C3BF2C-9E5E-694A-B5D7-C3AF789EA155}" type="pres">
      <dgm:prSet presAssocID="{4C45E178-23D6-944F-AE40-574BCCD4753D}" presName="ConnectorPoint"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F843B89A-4452-4C47-8473-5091DCFF8060}" type="pres">
      <dgm:prSet presAssocID="{4C45E178-23D6-944F-AE40-574BCCD4753D}" presName="EmptyPlaceHolder" presStyleCnt="0"/>
      <dgm:spPr/>
    </dgm:pt>
  </dgm:ptLst>
  <dgm:cxnLst>
    <dgm:cxn modelId="{7BDB0E01-051E-484E-A9B1-EBC8CF1482D3}" srcId="{3D0BD6E1-2962-42AF-9DC3-8E9CD153C7F0}" destId="{326C3371-45A7-AA4B-9C64-01EC17B8B741}" srcOrd="0" destOrd="0" parTransId="{65FD9D06-8336-7447-87AC-CC92FD212EB7}" sibTransId="{8A8608BF-229F-C845-A53B-2AB727E29B1A}"/>
    <dgm:cxn modelId="{ECF83F0E-FE9B-4F86-885C-63DF6A8332B0}" srcId="{3D0BD6E1-2962-42AF-9DC3-8E9CD153C7F0}" destId="{8823A0A7-EECB-4B25-9A62-EFB0D509EC4E}" srcOrd="2" destOrd="0" parTransId="{27930139-2B78-4DEF-83AB-55ECC4219D18}" sibTransId="{ED2DAE00-FB2D-453B-B88E-F520A12633AC}"/>
    <dgm:cxn modelId="{4C80E015-F595-1342-92DA-A345845F72CB}" type="presOf" srcId="{D7AB35A5-9B10-449B-9280-A076C8E0B714}" destId="{F0415641-6BE1-FC44-8BD9-56DDC27E9C73}" srcOrd="0" destOrd="0" presId="urn:microsoft.com/office/officeart/2017/3/layout/HorizontalPathTimeline"/>
    <dgm:cxn modelId="{1BB80D19-F11E-CA42-8557-4F72D5F21E36}" srcId="{326C3371-45A7-AA4B-9C64-01EC17B8B741}" destId="{39DFD4F7-22D0-444D-B8C9-E03EAAF1DF22}" srcOrd="1" destOrd="0" parTransId="{E2AC03C7-B100-6C46-8F5E-DA081888C1BF}" sibTransId="{8F30E3A0-498A-3D46-8F8A-36BA1314BB8D}"/>
    <dgm:cxn modelId="{20B0E919-B37E-BF44-B118-5C2474F1F4E4}" srcId="{326C3371-45A7-AA4B-9C64-01EC17B8B741}" destId="{4C9DA237-066F-D640-A6E8-7D9B568014FC}" srcOrd="0" destOrd="0" parTransId="{6EF73FE9-54AC-A945-B8C7-9EE9F863E4CE}" sibTransId="{57596A37-21AA-874A-89F5-7C410B562CE4}"/>
    <dgm:cxn modelId="{20BC191F-E22D-C549-8498-34BA24D17A6E}" type="presOf" srcId="{CEB3C4E7-5001-4ED7-BB5F-D654445FBC9B}" destId="{9989FE2D-FAA4-9B46-A8F0-AED9E0A8D9B5}" srcOrd="0" destOrd="0" presId="urn:microsoft.com/office/officeart/2017/3/layout/HorizontalPathTimeline"/>
    <dgm:cxn modelId="{849CCE1F-538F-0142-B2A5-8CD995423DA3}" type="presOf" srcId="{3280032E-2225-CF43-9196-233049175D21}" destId="{78E47177-9E68-9141-BDFE-EE8127630853}" srcOrd="0" destOrd="0" presId="urn:microsoft.com/office/officeart/2017/3/layout/HorizontalPathTimeline"/>
    <dgm:cxn modelId="{EC482C25-3917-49BD-9C84-8DE398842E19}" srcId="{3D0BD6E1-2962-42AF-9DC3-8E9CD153C7F0}" destId="{E4357296-88DB-49B7-88B6-104E3FD2A879}" srcOrd="4" destOrd="0" parTransId="{55009FCC-6BF0-4E68-AC80-B1794ED52E65}" sibTransId="{0723D282-D12E-41B9-8F05-1D589D001E23}"/>
    <dgm:cxn modelId="{934C852E-3CCC-8A47-A705-4659659D5E9C}" type="presOf" srcId="{81F19692-87AD-48E0-B853-3F88C3B43661}" destId="{28B794F0-91DE-0E42-A38A-AFB9556A3A9C}" srcOrd="0" destOrd="0" presId="urn:microsoft.com/office/officeart/2017/3/layout/HorizontalPathTimeline"/>
    <dgm:cxn modelId="{96E99C30-276D-4B3C-8099-C0046FD64765}" srcId="{B2E0D6E5-D4FF-4A99-8D84-799B58E96F33}" destId="{9A00D3CF-A6EE-4ECC-BE96-D9F3027AD367}" srcOrd="0" destOrd="0" parTransId="{90AF91E3-2938-4DA1-94A3-3FC84277441C}" sibTransId="{E501F750-4447-4C01-A401-50D637319390}"/>
    <dgm:cxn modelId="{2D999B37-4B5D-459A-94D2-254ACFABB0F3}" srcId="{E4357296-88DB-49B7-88B6-104E3FD2A879}" destId="{CEB3C4E7-5001-4ED7-BB5F-D654445FBC9B}" srcOrd="0" destOrd="0" parTransId="{4085DD77-4CE4-4A9F-AB71-A3C693D10A33}" sibTransId="{71FE25AB-2804-4C85-AB4B-B77F67BBB986}"/>
    <dgm:cxn modelId="{36E24758-B47E-B14A-A620-914EFCF0B3B8}" type="presOf" srcId="{3D0BD6E1-2962-42AF-9DC3-8E9CD153C7F0}" destId="{B4ACE9EA-E761-2546-A02B-A458920BCA2C}" srcOrd="0" destOrd="0" presId="urn:microsoft.com/office/officeart/2017/3/layout/HorizontalPathTimeline"/>
    <dgm:cxn modelId="{DFD77866-94B7-4A45-9520-205DE436B598}" srcId="{8823A0A7-EECB-4B25-9A62-EFB0D509EC4E}" destId="{677D953F-238F-584A-A4E0-BA9B02C45236}" srcOrd="1" destOrd="0" parTransId="{8A39491C-4291-1148-821A-E1D7763F8E15}" sibTransId="{A66A5096-C2B3-FD49-803F-66CBBD0CF5D8}"/>
    <dgm:cxn modelId="{83260369-E699-4B29-A590-E901BC8B94C7}" srcId="{8823A0A7-EECB-4B25-9A62-EFB0D509EC4E}" destId="{D7AB35A5-9B10-449B-9280-A076C8E0B714}" srcOrd="0" destOrd="0" parTransId="{E09457F1-27A4-4A00-A25F-7BF3BC85BA67}" sibTransId="{08A05D27-D219-4C74-BB53-F0DAB0272658}"/>
    <dgm:cxn modelId="{1A68AF69-8903-4EFD-AA12-77A197EC6FD7}" srcId="{648637F6-0FC7-4C8E-B360-17991AA04CBB}" destId="{81F19692-87AD-48E0-B853-3F88C3B43661}" srcOrd="0" destOrd="0" parTransId="{92831ECF-939A-43EE-95A5-337B8BFA79AF}" sibTransId="{9F6FAE4A-0E02-477D-A0A5-DC1681010AFE}"/>
    <dgm:cxn modelId="{927E5770-470C-4FAA-A4C1-A3F573517197}" srcId="{3D0BD6E1-2962-42AF-9DC3-8E9CD153C7F0}" destId="{648637F6-0FC7-4C8E-B360-17991AA04CBB}" srcOrd="3" destOrd="0" parTransId="{E60C3773-1CED-405F-B8A1-09205EBB424C}" sibTransId="{A1AB5ECD-A193-4484-AC7C-5E4DC8D3EC39}"/>
    <dgm:cxn modelId="{68198770-588F-1A42-A4E7-24CAA3A2065E}" type="presOf" srcId="{677D953F-238F-584A-A4E0-BA9B02C45236}" destId="{F0415641-6BE1-FC44-8BD9-56DDC27E9C73}" srcOrd="0" destOrd="1" presId="urn:microsoft.com/office/officeart/2017/3/layout/HorizontalPathTimeline"/>
    <dgm:cxn modelId="{3FFEA278-89B9-FD49-996D-A15C258B7F9E}" type="presOf" srcId="{4C9DA237-066F-D640-A6E8-7D9B568014FC}" destId="{339BB654-3894-CD48-A106-5FF43CDF4519}" srcOrd="0" destOrd="0" presId="urn:microsoft.com/office/officeart/2017/3/layout/HorizontalPathTimeline"/>
    <dgm:cxn modelId="{CA0CB47A-D173-8741-8147-332F8BA386B2}" type="presOf" srcId="{B2E0D6E5-D4FF-4A99-8D84-799B58E96F33}" destId="{C876877F-4E71-A840-AA0B-E3C68C88B4B6}" srcOrd="0" destOrd="0" presId="urn:microsoft.com/office/officeart/2017/3/layout/HorizontalPathTimeline"/>
    <dgm:cxn modelId="{1EAED183-CE2C-9D49-A74C-C686C37FCD65}" type="presOf" srcId="{8823A0A7-EECB-4B25-9A62-EFB0D509EC4E}" destId="{2339D952-80CE-2843-821F-298932217A1D}" srcOrd="0" destOrd="0" presId="urn:microsoft.com/office/officeart/2017/3/layout/HorizontalPathTimeline"/>
    <dgm:cxn modelId="{78CB4990-2329-5049-8B05-B438040BEF6A}" type="presOf" srcId="{648637F6-0FC7-4C8E-B360-17991AA04CBB}" destId="{6076B84B-0720-EF48-A48E-E09172BB73B6}" srcOrd="0" destOrd="0" presId="urn:microsoft.com/office/officeart/2017/3/layout/HorizontalPathTimeline"/>
    <dgm:cxn modelId="{18B19DA1-7D06-0C4A-AB1F-C850B8BEEECF}" type="presOf" srcId="{4C45E178-23D6-944F-AE40-574BCCD4753D}" destId="{5FF5C6AF-054F-2746-B03A-0D645F2B70B1}" srcOrd="0" destOrd="0" presId="urn:microsoft.com/office/officeart/2017/3/layout/HorizontalPathTimeline"/>
    <dgm:cxn modelId="{59428FAC-8947-6C4B-8C46-CD659354078F}" type="presOf" srcId="{9A00D3CF-A6EE-4ECC-BE96-D9F3027AD367}" destId="{2D8C6371-EB27-2A48-8E0E-71822E9FA77A}" srcOrd="0" destOrd="0" presId="urn:microsoft.com/office/officeart/2017/3/layout/HorizontalPathTimeline"/>
    <dgm:cxn modelId="{EB2048B4-08CC-0248-A03D-AAFB8F8B6123}" type="presOf" srcId="{E4357296-88DB-49B7-88B6-104E3FD2A879}" destId="{46DE5B9B-44C1-B740-A9DF-84794BBCC9A2}" srcOrd="0" destOrd="0" presId="urn:microsoft.com/office/officeart/2017/3/layout/HorizontalPathTimeline"/>
    <dgm:cxn modelId="{A3D2E9C1-A698-4D5F-8030-5215C927C848}" srcId="{3D0BD6E1-2962-42AF-9DC3-8E9CD153C7F0}" destId="{B2E0D6E5-D4FF-4A99-8D84-799B58E96F33}" srcOrd="1" destOrd="0" parTransId="{D6A5A13A-4B01-474E-8B1E-34E4E2A2B654}" sibTransId="{30C35DEE-5D8B-4390-87E5-A66C16D2F250}"/>
    <dgm:cxn modelId="{9C7EE5D4-061A-AF45-8999-90AAA692C2AB}" srcId="{3D0BD6E1-2962-42AF-9DC3-8E9CD153C7F0}" destId="{4C45E178-23D6-944F-AE40-574BCCD4753D}" srcOrd="5" destOrd="0" parTransId="{6B7A3BEC-A61F-6A4E-AA31-25D45F191088}" sibTransId="{87A6DFB3-4962-8346-8D17-E05FDAE6D736}"/>
    <dgm:cxn modelId="{27E4A5DB-E665-3449-B107-A6A6574D66B7}" srcId="{4C45E178-23D6-944F-AE40-574BCCD4753D}" destId="{3280032E-2225-CF43-9196-233049175D21}" srcOrd="0" destOrd="0" parTransId="{BCC53DE1-6D74-4F43-948C-F4A53864CF77}" sibTransId="{E28BA6DD-B8DC-2C4B-A057-105F7E26938B}"/>
    <dgm:cxn modelId="{176FDDDF-1731-D849-8CF6-0068C1904287}" type="presOf" srcId="{326C3371-45A7-AA4B-9C64-01EC17B8B741}" destId="{804167BF-F7E3-9042-A9FE-938B61385CFE}" srcOrd="0" destOrd="0" presId="urn:microsoft.com/office/officeart/2017/3/layout/HorizontalPathTimeline"/>
    <dgm:cxn modelId="{358F81F4-8B6F-8E4C-97EF-258D1C65F3C2}" type="presOf" srcId="{39DFD4F7-22D0-444D-B8C9-E03EAAF1DF22}" destId="{339BB654-3894-CD48-A106-5FF43CDF4519}" srcOrd="0" destOrd="1" presId="urn:microsoft.com/office/officeart/2017/3/layout/HorizontalPathTimeline"/>
    <dgm:cxn modelId="{B75FDE87-DC95-C74B-AB77-E1145312A61B}" type="presParOf" srcId="{B4ACE9EA-E761-2546-A02B-A458920BCA2C}" destId="{402366A8-D5E8-CF47-950C-6EA199352167}" srcOrd="0" destOrd="0" presId="urn:microsoft.com/office/officeart/2017/3/layout/HorizontalPathTimeline"/>
    <dgm:cxn modelId="{ED7890B0-6512-0241-A7F1-3FDD0B54EF00}" type="presParOf" srcId="{B4ACE9EA-E761-2546-A02B-A458920BCA2C}" destId="{1CE6EE1A-60EC-3649-83AB-87C3E0C64FF6}" srcOrd="1" destOrd="0" presId="urn:microsoft.com/office/officeart/2017/3/layout/HorizontalPathTimeline"/>
    <dgm:cxn modelId="{3F1D4F17-AB3F-644E-8465-899D108DD18D}" type="presParOf" srcId="{1CE6EE1A-60EC-3649-83AB-87C3E0C64FF6}" destId="{0E5FD16C-D0AC-4B48-9372-5B100C33244C}" srcOrd="0" destOrd="0" presId="urn:microsoft.com/office/officeart/2017/3/layout/HorizontalPathTimeline"/>
    <dgm:cxn modelId="{BB277C37-0AB8-5645-8C9B-0BB22FEF3898}" type="presParOf" srcId="{0E5FD16C-D0AC-4B48-9372-5B100C33244C}" destId="{804167BF-F7E3-9042-A9FE-938B61385CFE}" srcOrd="0" destOrd="0" presId="urn:microsoft.com/office/officeart/2017/3/layout/HorizontalPathTimeline"/>
    <dgm:cxn modelId="{C7153E5B-D337-2846-BF06-8F768411ECBC}" type="presParOf" srcId="{0E5FD16C-D0AC-4B48-9372-5B100C33244C}" destId="{B5577AB1-D5C2-3E47-B28A-8B846AEE3C08}" srcOrd="1" destOrd="0" presId="urn:microsoft.com/office/officeart/2017/3/layout/HorizontalPathTimeline"/>
    <dgm:cxn modelId="{33DC3B68-EF68-714A-876B-E3257D7E836E}" type="presParOf" srcId="{B5577AB1-D5C2-3E47-B28A-8B846AEE3C08}" destId="{339BB654-3894-CD48-A106-5FF43CDF4519}" srcOrd="0" destOrd="0" presId="urn:microsoft.com/office/officeart/2017/3/layout/HorizontalPathTimeline"/>
    <dgm:cxn modelId="{67B1136A-899A-174B-B791-4EEB5BFF981B}" type="presParOf" srcId="{B5577AB1-D5C2-3E47-B28A-8B846AEE3C08}" destId="{BFDA8937-F34E-9247-AD98-A47180EE4D26}" srcOrd="1" destOrd="0" presId="urn:microsoft.com/office/officeart/2017/3/layout/HorizontalPathTimeline"/>
    <dgm:cxn modelId="{CAA785CB-4B53-1147-B78F-5C17BB4B09B7}" type="presParOf" srcId="{0E5FD16C-D0AC-4B48-9372-5B100C33244C}" destId="{014D0A8A-4213-4346-89EB-702F44ABF7D6}" srcOrd="2" destOrd="0" presId="urn:microsoft.com/office/officeart/2017/3/layout/HorizontalPathTimeline"/>
    <dgm:cxn modelId="{0DAD5F91-08A8-7C4C-ADE2-F9F2BC335EC7}" type="presParOf" srcId="{0E5FD16C-D0AC-4B48-9372-5B100C33244C}" destId="{316575DC-FA7A-324C-9959-CECE491B1279}" srcOrd="3" destOrd="0" presId="urn:microsoft.com/office/officeart/2017/3/layout/HorizontalPathTimeline"/>
    <dgm:cxn modelId="{4EC83FFE-FB23-9A4C-9495-C0EEEED3F462}" type="presParOf" srcId="{0E5FD16C-D0AC-4B48-9372-5B100C33244C}" destId="{68A89D58-ADAC-D241-BDD2-27563E4744F9}" srcOrd="4" destOrd="0" presId="urn:microsoft.com/office/officeart/2017/3/layout/HorizontalPathTimeline"/>
    <dgm:cxn modelId="{3DEA4F7D-0328-F04B-ADFF-96CB0785C77C}" type="presParOf" srcId="{1CE6EE1A-60EC-3649-83AB-87C3E0C64FF6}" destId="{CDEA90FC-4DFB-7B43-A534-D42C96121CCF}" srcOrd="1" destOrd="0" presId="urn:microsoft.com/office/officeart/2017/3/layout/HorizontalPathTimeline"/>
    <dgm:cxn modelId="{85E51411-2E15-FD45-A272-51ECF091B193}" type="presParOf" srcId="{1CE6EE1A-60EC-3649-83AB-87C3E0C64FF6}" destId="{66F8FADA-E120-964A-ABF5-353CF6BB6C57}" srcOrd="2" destOrd="0" presId="urn:microsoft.com/office/officeart/2017/3/layout/HorizontalPathTimeline"/>
    <dgm:cxn modelId="{38CAF7EC-0B95-9B40-9F1D-D4B9AE74B2D8}" type="presParOf" srcId="{66F8FADA-E120-964A-ABF5-353CF6BB6C57}" destId="{C876877F-4E71-A840-AA0B-E3C68C88B4B6}" srcOrd="0" destOrd="0" presId="urn:microsoft.com/office/officeart/2017/3/layout/HorizontalPathTimeline"/>
    <dgm:cxn modelId="{4DC14EC0-F504-3843-8281-746557325BFC}" type="presParOf" srcId="{66F8FADA-E120-964A-ABF5-353CF6BB6C57}" destId="{67D8D5E0-2A93-6A4B-AABB-8C427CF1BC0A}" srcOrd="1" destOrd="0" presId="urn:microsoft.com/office/officeart/2017/3/layout/HorizontalPathTimeline"/>
    <dgm:cxn modelId="{5736E7A4-170D-6248-B9FF-CC1F5A2C2093}" type="presParOf" srcId="{67D8D5E0-2A93-6A4B-AABB-8C427CF1BC0A}" destId="{2D8C6371-EB27-2A48-8E0E-71822E9FA77A}" srcOrd="0" destOrd="0" presId="urn:microsoft.com/office/officeart/2017/3/layout/HorizontalPathTimeline"/>
    <dgm:cxn modelId="{C8B605FC-AD01-1B4B-ADE0-EB12C58C69DB}" type="presParOf" srcId="{67D8D5E0-2A93-6A4B-AABB-8C427CF1BC0A}" destId="{62DC02A3-6FBE-3749-B110-792A6617D5D5}" srcOrd="1" destOrd="0" presId="urn:microsoft.com/office/officeart/2017/3/layout/HorizontalPathTimeline"/>
    <dgm:cxn modelId="{C633DC60-D80B-9842-9B50-ABE296A5F0F1}" type="presParOf" srcId="{66F8FADA-E120-964A-ABF5-353CF6BB6C57}" destId="{CB97AA16-31D9-BF41-B171-C2459E8CD86A}" srcOrd="2" destOrd="0" presId="urn:microsoft.com/office/officeart/2017/3/layout/HorizontalPathTimeline"/>
    <dgm:cxn modelId="{A11CE2E6-7767-0B46-BC2D-4F02C72DABBA}" type="presParOf" srcId="{66F8FADA-E120-964A-ABF5-353CF6BB6C57}" destId="{0EA5CBF6-A828-A045-B5C1-CEFF32FD4B90}" srcOrd="3" destOrd="0" presId="urn:microsoft.com/office/officeart/2017/3/layout/HorizontalPathTimeline"/>
    <dgm:cxn modelId="{D8215FF0-CF0D-4A46-94FE-1B723911BAEA}" type="presParOf" srcId="{66F8FADA-E120-964A-ABF5-353CF6BB6C57}" destId="{EF6283F5-CA8A-2E47-A754-EAD6B63479BB}" srcOrd="4" destOrd="0" presId="urn:microsoft.com/office/officeart/2017/3/layout/HorizontalPathTimeline"/>
    <dgm:cxn modelId="{01549BE1-7E9F-9B4E-868C-CFF8785B901C}" type="presParOf" srcId="{1CE6EE1A-60EC-3649-83AB-87C3E0C64FF6}" destId="{B44F0E29-5DAB-A248-84BF-50C08D432973}" srcOrd="3" destOrd="0" presId="urn:microsoft.com/office/officeart/2017/3/layout/HorizontalPathTimeline"/>
    <dgm:cxn modelId="{4B8CB02E-A31D-4347-A2BD-E8A50A4129F8}" type="presParOf" srcId="{1CE6EE1A-60EC-3649-83AB-87C3E0C64FF6}" destId="{409C3694-0BBD-CE45-8B30-8FCF69808C26}" srcOrd="4" destOrd="0" presId="urn:microsoft.com/office/officeart/2017/3/layout/HorizontalPathTimeline"/>
    <dgm:cxn modelId="{E0F400F4-D105-A344-A1B6-4109832538AE}" type="presParOf" srcId="{409C3694-0BBD-CE45-8B30-8FCF69808C26}" destId="{2339D952-80CE-2843-821F-298932217A1D}" srcOrd="0" destOrd="0" presId="urn:microsoft.com/office/officeart/2017/3/layout/HorizontalPathTimeline"/>
    <dgm:cxn modelId="{DD8ABCC9-2B94-6A48-B454-1707FBB17248}" type="presParOf" srcId="{409C3694-0BBD-CE45-8B30-8FCF69808C26}" destId="{F03F5ECC-D9B9-5C47-8FF5-D84AB2EB5D7D}" srcOrd="1" destOrd="0" presId="urn:microsoft.com/office/officeart/2017/3/layout/HorizontalPathTimeline"/>
    <dgm:cxn modelId="{387E4BF5-5CDC-5843-82EF-9930F9729172}" type="presParOf" srcId="{F03F5ECC-D9B9-5C47-8FF5-D84AB2EB5D7D}" destId="{F0415641-6BE1-FC44-8BD9-56DDC27E9C73}" srcOrd="0" destOrd="0" presId="urn:microsoft.com/office/officeart/2017/3/layout/HorizontalPathTimeline"/>
    <dgm:cxn modelId="{7AE98A8F-C2B8-F643-B131-0FFFFAE001CB}" type="presParOf" srcId="{F03F5ECC-D9B9-5C47-8FF5-D84AB2EB5D7D}" destId="{BDDD8FA3-7BC8-674B-9047-5BC9DB9D04B6}" srcOrd="1" destOrd="0" presId="urn:microsoft.com/office/officeart/2017/3/layout/HorizontalPathTimeline"/>
    <dgm:cxn modelId="{3D918189-55C1-1C44-958B-DD82ED99433F}" type="presParOf" srcId="{409C3694-0BBD-CE45-8B30-8FCF69808C26}" destId="{D212774E-1901-D145-B6F5-F63E1419C90F}" srcOrd="2" destOrd="0" presId="urn:microsoft.com/office/officeart/2017/3/layout/HorizontalPathTimeline"/>
    <dgm:cxn modelId="{EE4C6EB9-DAEB-9641-853F-41E9CF5AFE7F}" type="presParOf" srcId="{409C3694-0BBD-CE45-8B30-8FCF69808C26}" destId="{DC2615D5-887A-5C48-8AC0-0E6C2A1BC73B}" srcOrd="3" destOrd="0" presId="urn:microsoft.com/office/officeart/2017/3/layout/HorizontalPathTimeline"/>
    <dgm:cxn modelId="{CAE61974-2945-3740-9AB6-239944986F64}" type="presParOf" srcId="{409C3694-0BBD-CE45-8B30-8FCF69808C26}" destId="{420B5504-B011-4C4D-93A1-96931A555E4A}" srcOrd="4" destOrd="0" presId="urn:microsoft.com/office/officeart/2017/3/layout/HorizontalPathTimeline"/>
    <dgm:cxn modelId="{5265B599-D487-C543-A491-B5EC9073BD33}" type="presParOf" srcId="{1CE6EE1A-60EC-3649-83AB-87C3E0C64FF6}" destId="{CED6CB8C-9A5A-2847-B3C2-6976C6CB146B}" srcOrd="5" destOrd="0" presId="urn:microsoft.com/office/officeart/2017/3/layout/HorizontalPathTimeline"/>
    <dgm:cxn modelId="{602EBE75-52B4-3947-BFBE-8C1616C1CEB8}" type="presParOf" srcId="{1CE6EE1A-60EC-3649-83AB-87C3E0C64FF6}" destId="{F6FFE954-1037-8846-BE19-351421897D11}" srcOrd="6" destOrd="0" presId="urn:microsoft.com/office/officeart/2017/3/layout/HorizontalPathTimeline"/>
    <dgm:cxn modelId="{22ABFE09-4E98-3041-938F-8F2F6B0B65D4}" type="presParOf" srcId="{F6FFE954-1037-8846-BE19-351421897D11}" destId="{6076B84B-0720-EF48-A48E-E09172BB73B6}" srcOrd="0" destOrd="0" presId="urn:microsoft.com/office/officeart/2017/3/layout/HorizontalPathTimeline"/>
    <dgm:cxn modelId="{EAED1075-BC8A-7646-9CFD-43DD1CCBB9E8}" type="presParOf" srcId="{F6FFE954-1037-8846-BE19-351421897D11}" destId="{3B798C8A-EBA9-684E-A07B-0BAAB2393272}" srcOrd="1" destOrd="0" presId="urn:microsoft.com/office/officeart/2017/3/layout/HorizontalPathTimeline"/>
    <dgm:cxn modelId="{5446E7D3-414C-F74D-A3FB-0E28C42D7B75}" type="presParOf" srcId="{3B798C8A-EBA9-684E-A07B-0BAAB2393272}" destId="{28B794F0-91DE-0E42-A38A-AFB9556A3A9C}" srcOrd="0" destOrd="0" presId="urn:microsoft.com/office/officeart/2017/3/layout/HorizontalPathTimeline"/>
    <dgm:cxn modelId="{FE6DDB07-8298-C145-A770-25BECE286A92}" type="presParOf" srcId="{3B798C8A-EBA9-684E-A07B-0BAAB2393272}" destId="{3B687019-2AAB-494E-B166-D76F28775369}" srcOrd="1" destOrd="0" presId="urn:microsoft.com/office/officeart/2017/3/layout/HorizontalPathTimeline"/>
    <dgm:cxn modelId="{587543C1-12A1-C144-8BFC-C437E4FAB291}" type="presParOf" srcId="{F6FFE954-1037-8846-BE19-351421897D11}" destId="{E3000F8F-6237-374E-8A64-416089F3B8CA}" srcOrd="2" destOrd="0" presId="urn:microsoft.com/office/officeart/2017/3/layout/HorizontalPathTimeline"/>
    <dgm:cxn modelId="{9E5B2C66-22AA-5F44-A68E-A2CCB8A20F4A}" type="presParOf" srcId="{F6FFE954-1037-8846-BE19-351421897D11}" destId="{85D53577-38B8-8F4F-AD0A-B145D2B404C7}" srcOrd="3" destOrd="0" presId="urn:microsoft.com/office/officeart/2017/3/layout/HorizontalPathTimeline"/>
    <dgm:cxn modelId="{C3A0AE70-EA56-4143-A9EE-B962215C4AF5}" type="presParOf" srcId="{F6FFE954-1037-8846-BE19-351421897D11}" destId="{9D7D3EF1-7357-8744-99B4-A7D7B95D9566}" srcOrd="4" destOrd="0" presId="urn:microsoft.com/office/officeart/2017/3/layout/HorizontalPathTimeline"/>
    <dgm:cxn modelId="{A9A58C13-35E6-4342-91FD-F004DBC2F696}" type="presParOf" srcId="{1CE6EE1A-60EC-3649-83AB-87C3E0C64FF6}" destId="{441D1F65-C8F6-9943-9D0A-2E074DA32278}" srcOrd="7" destOrd="0" presId="urn:microsoft.com/office/officeart/2017/3/layout/HorizontalPathTimeline"/>
    <dgm:cxn modelId="{E2C493D7-AA31-574D-AED3-DDB0ACB75C5F}" type="presParOf" srcId="{1CE6EE1A-60EC-3649-83AB-87C3E0C64FF6}" destId="{F1799F6E-D4EE-4849-8727-BA378E75E879}" srcOrd="8" destOrd="0" presId="urn:microsoft.com/office/officeart/2017/3/layout/HorizontalPathTimeline"/>
    <dgm:cxn modelId="{7706C236-1348-A941-97A0-0CEC2AB8A7C7}" type="presParOf" srcId="{F1799F6E-D4EE-4849-8727-BA378E75E879}" destId="{46DE5B9B-44C1-B740-A9DF-84794BBCC9A2}" srcOrd="0" destOrd="0" presId="urn:microsoft.com/office/officeart/2017/3/layout/HorizontalPathTimeline"/>
    <dgm:cxn modelId="{A0F6B857-6A53-A04F-8214-1BD593B451B9}" type="presParOf" srcId="{F1799F6E-D4EE-4849-8727-BA378E75E879}" destId="{143F6EC0-90C3-424F-8058-3E2B51DABE74}" srcOrd="1" destOrd="0" presId="urn:microsoft.com/office/officeart/2017/3/layout/HorizontalPathTimeline"/>
    <dgm:cxn modelId="{2F31D4FB-2166-6746-B543-08B66800DF34}" type="presParOf" srcId="{143F6EC0-90C3-424F-8058-3E2B51DABE74}" destId="{9989FE2D-FAA4-9B46-A8F0-AED9E0A8D9B5}" srcOrd="0" destOrd="0" presId="urn:microsoft.com/office/officeart/2017/3/layout/HorizontalPathTimeline"/>
    <dgm:cxn modelId="{AA0154D6-73D6-BF4D-B428-F81667A086F8}" type="presParOf" srcId="{143F6EC0-90C3-424F-8058-3E2B51DABE74}" destId="{883A30D1-7856-B144-8D11-FEB8D6948F47}" srcOrd="1" destOrd="0" presId="urn:microsoft.com/office/officeart/2017/3/layout/HorizontalPathTimeline"/>
    <dgm:cxn modelId="{BA9C8039-901A-CA43-8BC8-11D3A99BB50C}" type="presParOf" srcId="{F1799F6E-D4EE-4849-8727-BA378E75E879}" destId="{D30201B3-6AF0-A349-A6C0-D92BFA585606}" srcOrd="2" destOrd="0" presId="urn:microsoft.com/office/officeart/2017/3/layout/HorizontalPathTimeline"/>
    <dgm:cxn modelId="{2FDB0D71-2FB8-F545-9AB1-4A87A94F8981}" type="presParOf" srcId="{F1799F6E-D4EE-4849-8727-BA378E75E879}" destId="{C5C25976-752F-4749-8CF3-F6B75325BC39}" srcOrd="3" destOrd="0" presId="urn:microsoft.com/office/officeart/2017/3/layout/HorizontalPathTimeline"/>
    <dgm:cxn modelId="{42734F65-E865-754E-BBDF-A295A5299078}" type="presParOf" srcId="{F1799F6E-D4EE-4849-8727-BA378E75E879}" destId="{8C38093D-77C1-C44E-90FA-F8F3ED9FFC1C}" srcOrd="4" destOrd="0" presId="urn:microsoft.com/office/officeart/2017/3/layout/HorizontalPathTimeline"/>
    <dgm:cxn modelId="{DECECD75-9404-6841-97A7-7051EC396EFD}" type="presParOf" srcId="{1CE6EE1A-60EC-3649-83AB-87C3E0C64FF6}" destId="{F3310345-88B3-494F-95F3-0CAA04E2207E}" srcOrd="9" destOrd="0" presId="urn:microsoft.com/office/officeart/2017/3/layout/HorizontalPathTimeline"/>
    <dgm:cxn modelId="{FD549CFF-0A7C-BF45-8205-34052AFF0CB4}" type="presParOf" srcId="{1CE6EE1A-60EC-3649-83AB-87C3E0C64FF6}" destId="{A5DEAE05-311E-1D45-A9D9-A2745BBF1192}" srcOrd="10" destOrd="0" presId="urn:microsoft.com/office/officeart/2017/3/layout/HorizontalPathTimeline"/>
    <dgm:cxn modelId="{04478AC6-D7E5-684F-8A0B-DC5C558E5502}" type="presParOf" srcId="{A5DEAE05-311E-1D45-A9D9-A2745BBF1192}" destId="{5FF5C6AF-054F-2746-B03A-0D645F2B70B1}" srcOrd="0" destOrd="0" presId="urn:microsoft.com/office/officeart/2017/3/layout/HorizontalPathTimeline"/>
    <dgm:cxn modelId="{5A9AF591-91DF-F342-B38E-4A6A42D12CC4}" type="presParOf" srcId="{A5DEAE05-311E-1D45-A9D9-A2745BBF1192}" destId="{06AA78BC-3EA2-2D40-B7C3-2A236B266775}" srcOrd="1" destOrd="0" presId="urn:microsoft.com/office/officeart/2017/3/layout/HorizontalPathTimeline"/>
    <dgm:cxn modelId="{2BBE99BF-821F-F542-B374-433B9BC3031C}" type="presParOf" srcId="{06AA78BC-3EA2-2D40-B7C3-2A236B266775}" destId="{78E47177-9E68-9141-BDFE-EE8127630853}" srcOrd="0" destOrd="0" presId="urn:microsoft.com/office/officeart/2017/3/layout/HorizontalPathTimeline"/>
    <dgm:cxn modelId="{078FBF29-99D6-6B4C-8375-578BCE3CE03E}" type="presParOf" srcId="{06AA78BC-3EA2-2D40-B7C3-2A236B266775}" destId="{439BE114-B7F6-024D-A539-BAF6AC29738A}" srcOrd="1" destOrd="0" presId="urn:microsoft.com/office/officeart/2017/3/layout/HorizontalPathTimeline"/>
    <dgm:cxn modelId="{80520D4A-23D6-2A47-A3F2-A1CE9D9EF8F0}" type="presParOf" srcId="{A5DEAE05-311E-1D45-A9D9-A2745BBF1192}" destId="{48254585-F7A2-874C-9807-4C2239B88E03}" srcOrd="2" destOrd="0" presId="urn:microsoft.com/office/officeart/2017/3/layout/HorizontalPathTimeline"/>
    <dgm:cxn modelId="{304198D8-6DD6-9C48-87EA-9B4B643F0531}" type="presParOf" srcId="{A5DEAE05-311E-1D45-A9D9-A2745BBF1192}" destId="{71C3BF2C-9E5E-694A-B5D7-C3AF789EA155}" srcOrd="3" destOrd="0" presId="urn:microsoft.com/office/officeart/2017/3/layout/HorizontalPathTimeline"/>
    <dgm:cxn modelId="{601AF1D8-322C-8B41-8A76-75E3F5A39241}" type="presParOf" srcId="{A5DEAE05-311E-1D45-A9D9-A2745BBF1192}" destId="{F843B89A-4452-4C47-8473-5091DCFF8060}"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022A02-B19D-4545-BF5C-11D05E5178C3}"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11BB60C1-B25C-43AB-AB38-C94827A651C7}">
      <dgm:prSet/>
      <dgm:spPr/>
      <dgm:t>
        <a:bodyPr/>
        <a:lstStyle/>
        <a:p>
          <a:r>
            <a:rPr lang="en-GB" b="1" dirty="0"/>
            <a:t>The “vulnerability”-fallacy</a:t>
          </a:r>
          <a:r>
            <a:rPr lang="en-GB" dirty="0"/>
            <a:t>: Assumption that because vulnerabilities exist, they will be exploited </a:t>
          </a:r>
          <a:endParaRPr lang="en-US" dirty="0"/>
        </a:p>
      </dgm:t>
    </dgm:pt>
    <dgm:pt modelId="{A88BC073-8BA9-46D8-889D-D3AB37715E9E}" type="parTrans" cxnId="{09443283-47A5-4BCB-AF71-3C4F7ECEC7EE}">
      <dgm:prSet/>
      <dgm:spPr/>
      <dgm:t>
        <a:bodyPr/>
        <a:lstStyle/>
        <a:p>
          <a:endParaRPr lang="en-US"/>
        </a:p>
      </dgm:t>
    </dgm:pt>
    <dgm:pt modelId="{82E749A8-CFC6-45DD-A594-755C00E2FD5E}" type="sibTrans" cxnId="{09443283-47A5-4BCB-AF71-3C4F7ECEC7EE}">
      <dgm:prSet/>
      <dgm:spPr/>
      <dgm:t>
        <a:bodyPr/>
        <a:lstStyle/>
        <a:p>
          <a:endParaRPr lang="en-US"/>
        </a:p>
      </dgm:t>
    </dgm:pt>
    <dgm:pt modelId="{24B6479B-D306-4B07-A171-2430524AF1FF}">
      <dgm:prSet/>
      <dgm:spPr/>
      <dgm:t>
        <a:bodyPr/>
        <a:lstStyle/>
        <a:p>
          <a:r>
            <a:rPr lang="en-GB" dirty="0"/>
            <a:t>The existence of a vulnerability does not tell us anything about why, how, and when it would make sense for an adversary to exploit it and how high the costs are </a:t>
          </a:r>
          <a:endParaRPr lang="en-US" dirty="0"/>
        </a:p>
      </dgm:t>
    </dgm:pt>
    <dgm:pt modelId="{0D50F260-3136-454B-95D0-8AC1081A6C38}" type="parTrans" cxnId="{85F6B51C-B7B7-4D07-96E4-8BA3F1A8AA6D}">
      <dgm:prSet/>
      <dgm:spPr/>
      <dgm:t>
        <a:bodyPr/>
        <a:lstStyle/>
        <a:p>
          <a:endParaRPr lang="en-US"/>
        </a:p>
      </dgm:t>
    </dgm:pt>
    <dgm:pt modelId="{63E866E8-7C6D-437C-9F73-09D71098E83D}" type="sibTrans" cxnId="{85F6B51C-B7B7-4D07-96E4-8BA3F1A8AA6D}">
      <dgm:prSet/>
      <dgm:spPr/>
      <dgm:t>
        <a:bodyPr/>
        <a:lstStyle/>
        <a:p>
          <a:endParaRPr lang="en-US"/>
        </a:p>
      </dgm:t>
    </dgm:pt>
    <dgm:pt modelId="{C5650A96-5E6F-494A-8AE6-21DBF19305E4}">
      <dgm:prSet/>
      <dgm:spPr/>
      <dgm:t>
        <a:bodyPr/>
        <a:lstStyle/>
        <a:p>
          <a:r>
            <a:rPr lang="en-GB" b="1" dirty="0"/>
            <a:t>The “the hack is the success”-fallacy: </a:t>
          </a:r>
          <a:r>
            <a:rPr lang="en-GB" dirty="0"/>
            <a:t>Talking about the “hack” (network intrusion) as if it were sufficient proof for success</a:t>
          </a:r>
          <a:endParaRPr lang="en-US" dirty="0"/>
        </a:p>
      </dgm:t>
    </dgm:pt>
    <dgm:pt modelId="{5C33F6B8-53A9-4816-B7CA-C6113028BCDF}" type="parTrans" cxnId="{EDDA3DE9-9433-4E86-BE0A-3475A76BF86F}">
      <dgm:prSet/>
      <dgm:spPr/>
      <dgm:t>
        <a:bodyPr/>
        <a:lstStyle/>
        <a:p>
          <a:endParaRPr lang="en-US"/>
        </a:p>
      </dgm:t>
    </dgm:pt>
    <dgm:pt modelId="{88326915-1FFD-4BF2-9C0E-D101A8DA8980}" type="sibTrans" cxnId="{EDDA3DE9-9433-4E86-BE0A-3475A76BF86F}">
      <dgm:prSet/>
      <dgm:spPr/>
      <dgm:t>
        <a:bodyPr/>
        <a:lstStyle/>
        <a:p>
          <a:endParaRPr lang="en-US"/>
        </a:p>
      </dgm:t>
    </dgm:pt>
    <dgm:pt modelId="{A2DECDC9-57A9-4318-9669-A8EC31D3090C}">
      <dgm:prSet/>
      <dgm:spPr/>
      <dgm:t>
        <a:bodyPr/>
        <a:lstStyle/>
        <a:p>
          <a:r>
            <a:rPr lang="en-GB" dirty="0"/>
            <a:t>The success of any operation must be determined by the political or strategic effects that are achieved through that operation and how they align with the goals</a:t>
          </a:r>
          <a:endParaRPr lang="en-US" dirty="0"/>
        </a:p>
      </dgm:t>
    </dgm:pt>
    <dgm:pt modelId="{5C9228EE-5AE4-46C5-9C36-82F2C95B4246}" type="parTrans" cxnId="{1434A6ED-7371-457D-A11B-B1971E5556F4}">
      <dgm:prSet/>
      <dgm:spPr/>
      <dgm:t>
        <a:bodyPr/>
        <a:lstStyle/>
        <a:p>
          <a:endParaRPr lang="en-US"/>
        </a:p>
      </dgm:t>
    </dgm:pt>
    <dgm:pt modelId="{229DA99C-4B79-4F42-A098-ABAB8915F141}" type="sibTrans" cxnId="{1434A6ED-7371-457D-A11B-B1971E5556F4}">
      <dgm:prSet/>
      <dgm:spPr/>
      <dgm:t>
        <a:bodyPr/>
        <a:lstStyle/>
        <a:p>
          <a:endParaRPr lang="en-US"/>
        </a:p>
      </dgm:t>
    </dgm:pt>
    <dgm:pt modelId="{73ED3BA9-9C2E-4949-8087-B7C0A6F9FAA6}">
      <dgm:prSet/>
      <dgm:spPr/>
      <dgm:t>
        <a:bodyPr/>
        <a:lstStyle/>
        <a:p>
          <a:r>
            <a:rPr lang="en-GB" b="1"/>
            <a:t>The “cheap and easy”-fallacy</a:t>
          </a:r>
          <a:r>
            <a:rPr lang="en-GB"/>
            <a:t>: Assumption that cyber operations are a low-risk “weapon” for the weak</a:t>
          </a:r>
          <a:endParaRPr lang="en-US"/>
        </a:p>
      </dgm:t>
    </dgm:pt>
    <dgm:pt modelId="{E5D61D8B-15EE-4143-A12A-695EAE5C9D52}" type="parTrans" cxnId="{03BE27E6-E085-4D62-83EE-6E1B6C568225}">
      <dgm:prSet/>
      <dgm:spPr/>
      <dgm:t>
        <a:bodyPr/>
        <a:lstStyle/>
        <a:p>
          <a:endParaRPr lang="en-US"/>
        </a:p>
      </dgm:t>
    </dgm:pt>
    <dgm:pt modelId="{F55AD592-73C3-4862-82C8-FCE943C3C86A}" type="sibTrans" cxnId="{03BE27E6-E085-4D62-83EE-6E1B6C568225}">
      <dgm:prSet/>
      <dgm:spPr/>
      <dgm:t>
        <a:bodyPr/>
        <a:lstStyle/>
        <a:p>
          <a:endParaRPr lang="en-US"/>
        </a:p>
      </dgm:t>
    </dgm:pt>
    <dgm:pt modelId="{90F4031F-83CD-4B1F-A66A-C4041024CFEA}">
      <dgm:prSet/>
      <dgm:spPr/>
      <dgm:t>
        <a:bodyPr/>
        <a:lstStyle/>
        <a:p>
          <a:r>
            <a:rPr lang="en-GB" dirty="0"/>
            <a:t>Controlled, targeted attacks suitable to reach strategic goals are not cheap and easy but hard, complicated, and risky </a:t>
          </a:r>
          <a:endParaRPr lang="en-US" dirty="0"/>
        </a:p>
      </dgm:t>
    </dgm:pt>
    <dgm:pt modelId="{B137C383-3076-4579-8006-A79E55FC17E8}" type="parTrans" cxnId="{9EE60EB7-5C1D-4796-8CD2-63E6C5E6AD85}">
      <dgm:prSet/>
      <dgm:spPr/>
      <dgm:t>
        <a:bodyPr/>
        <a:lstStyle/>
        <a:p>
          <a:endParaRPr lang="en-US"/>
        </a:p>
      </dgm:t>
    </dgm:pt>
    <dgm:pt modelId="{556D1794-3385-4D90-B3A8-F18F37F47913}" type="sibTrans" cxnId="{9EE60EB7-5C1D-4796-8CD2-63E6C5E6AD85}">
      <dgm:prSet/>
      <dgm:spPr/>
      <dgm:t>
        <a:bodyPr/>
        <a:lstStyle/>
        <a:p>
          <a:endParaRPr lang="en-US"/>
        </a:p>
      </dgm:t>
    </dgm:pt>
    <dgm:pt modelId="{BAC88740-C89C-4275-93C7-6734A3EA7E4D}">
      <dgm:prSet/>
      <dgm:spPr/>
      <dgm:t>
        <a:bodyPr/>
        <a:lstStyle/>
        <a:p>
          <a:r>
            <a:rPr lang="en-GB" b="1"/>
            <a:t>The “just pull the trigger”-fallacy</a:t>
          </a:r>
          <a:r>
            <a:rPr lang="en-GB"/>
            <a:t>: Belief that cyber tools work like conventional arms </a:t>
          </a:r>
          <a:endParaRPr lang="en-US"/>
        </a:p>
      </dgm:t>
    </dgm:pt>
    <dgm:pt modelId="{CCDE2A0D-5550-4173-9DD0-F30BE855A96A}" type="parTrans" cxnId="{3F14D395-2752-4E3D-852B-46B41266F222}">
      <dgm:prSet/>
      <dgm:spPr/>
      <dgm:t>
        <a:bodyPr/>
        <a:lstStyle/>
        <a:p>
          <a:endParaRPr lang="en-US"/>
        </a:p>
      </dgm:t>
    </dgm:pt>
    <dgm:pt modelId="{85C2B0F2-F9A4-40B3-A612-A22C80D9ED89}" type="sibTrans" cxnId="{3F14D395-2752-4E3D-852B-46B41266F222}">
      <dgm:prSet/>
      <dgm:spPr/>
      <dgm:t>
        <a:bodyPr/>
        <a:lstStyle/>
        <a:p>
          <a:endParaRPr lang="en-US"/>
        </a:p>
      </dgm:t>
    </dgm:pt>
    <dgm:pt modelId="{C6EA6D54-CB60-45EC-9E01-EDBE6680DC26}">
      <dgm:prSet/>
      <dgm:spPr/>
      <dgm:t>
        <a:bodyPr/>
        <a:lstStyle/>
        <a:p>
          <a:r>
            <a:rPr lang="en-GB" dirty="0"/>
            <a:t>Cyber-operations usually take months if not years to prepare and deliver. They are not something we can simply “launch” at a whim and their use requires planning and integration into chain of commands. </a:t>
          </a:r>
          <a:endParaRPr lang="en-US" dirty="0"/>
        </a:p>
      </dgm:t>
    </dgm:pt>
    <dgm:pt modelId="{DF5E7683-8F77-4125-AD28-95ECE96597DF}" type="parTrans" cxnId="{BC682D77-E593-4340-8F02-01D1EBB2C3E3}">
      <dgm:prSet/>
      <dgm:spPr/>
      <dgm:t>
        <a:bodyPr/>
        <a:lstStyle/>
        <a:p>
          <a:endParaRPr lang="en-US"/>
        </a:p>
      </dgm:t>
    </dgm:pt>
    <dgm:pt modelId="{CE649DCA-6F65-4BBD-8691-CCACD6006912}" type="sibTrans" cxnId="{BC682D77-E593-4340-8F02-01D1EBB2C3E3}">
      <dgm:prSet/>
      <dgm:spPr/>
      <dgm:t>
        <a:bodyPr/>
        <a:lstStyle/>
        <a:p>
          <a:endParaRPr lang="en-US"/>
        </a:p>
      </dgm:t>
    </dgm:pt>
    <dgm:pt modelId="{AD41E2BE-FDB1-3D4C-9B4E-B2F957E9DEF8}" type="pres">
      <dgm:prSet presAssocID="{92022A02-B19D-4545-BF5C-11D05E5178C3}" presName="Name0" presStyleCnt="0">
        <dgm:presLayoutVars>
          <dgm:dir/>
          <dgm:animLvl val="lvl"/>
          <dgm:resizeHandles val="exact"/>
        </dgm:presLayoutVars>
      </dgm:prSet>
      <dgm:spPr/>
    </dgm:pt>
    <dgm:pt modelId="{7C7FA873-3075-7547-937A-9DE95409A93D}" type="pres">
      <dgm:prSet presAssocID="{11BB60C1-B25C-43AB-AB38-C94827A651C7}" presName="linNode" presStyleCnt="0"/>
      <dgm:spPr/>
    </dgm:pt>
    <dgm:pt modelId="{FC635523-3EFD-0448-B2A3-9E1D709CC957}" type="pres">
      <dgm:prSet presAssocID="{11BB60C1-B25C-43AB-AB38-C94827A651C7}" presName="parentText" presStyleLbl="node1" presStyleIdx="0" presStyleCnt="4">
        <dgm:presLayoutVars>
          <dgm:chMax val="1"/>
          <dgm:bulletEnabled val="1"/>
        </dgm:presLayoutVars>
      </dgm:prSet>
      <dgm:spPr/>
    </dgm:pt>
    <dgm:pt modelId="{3FF10F08-F4B8-2B42-803D-1BEA19492799}" type="pres">
      <dgm:prSet presAssocID="{11BB60C1-B25C-43AB-AB38-C94827A651C7}" presName="descendantText" presStyleLbl="alignAccFollowNode1" presStyleIdx="0" presStyleCnt="4">
        <dgm:presLayoutVars>
          <dgm:bulletEnabled val="1"/>
        </dgm:presLayoutVars>
      </dgm:prSet>
      <dgm:spPr/>
    </dgm:pt>
    <dgm:pt modelId="{820B20C1-4256-AD45-9A09-253991AF1ED8}" type="pres">
      <dgm:prSet presAssocID="{82E749A8-CFC6-45DD-A594-755C00E2FD5E}" presName="sp" presStyleCnt="0"/>
      <dgm:spPr/>
    </dgm:pt>
    <dgm:pt modelId="{DAB28516-9667-EB43-B39C-9BE26CA2761B}" type="pres">
      <dgm:prSet presAssocID="{C5650A96-5E6F-494A-8AE6-21DBF19305E4}" presName="linNode" presStyleCnt="0"/>
      <dgm:spPr/>
    </dgm:pt>
    <dgm:pt modelId="{81BF2525-E40B-114D-9104-69E720F2C8D5}" type="pres">
      <dgm:prSet presAssocID="{C5650A96-5E6F-494A-8AE6-21DBF19305E4}" presName="parentText" presStyleLbl="node1" presStyleIdx="1" presStyleCnt="4">
        <dgm:presLayoutVars>
          <dgm:chMax val="1"/>
          <dgm:bulletEnabled val="1"/>
        </dgm:presLayoutVars>
      </dgm:prSet>
      <dgm:spPr/>
    </dgm:pt>
    <dgm:pt modelId="{0E4A6809-813C-2348-ACBC-6E8084937DBE}" type="pres">
      <dgm:prSet presAssocID="{C5650A96-5E6F-494A-8AE6-21DBF19305E4}" presName="descendantText" presStyleLbl="alignAccFollowNode1" presStyleIdx="1" presStyleCnt="4">
        <dgm:presLayoutVars>
          <dgm:bulletEnabled val="1"/>
        </dgm:presLayoutVars>
      </dgm:prSet>
      <dgm:spPr/>
    </dgm:pt>
    <dgm:pt modelId="{54C32ACA-3B8D-DD48-9EDC-7F8F4DECD498}" type="pres">
      <dgm:prSet presAssocID="{88326915-1FFD-4BF2-9C0E-D101A8DA8980}" presName="sp" presStyleCnt="0"/>
      <dgm:spPr/>
    </dgm:pt>
    <dgm:pt modelId="{B46BDEC3-20CD-9445-9482-6C204758002D}" type="pres">
      <dgm:prSet presAssocID="{73ED3BA9-9C2E-4949-8087-B7C0A6F9FAA6}" presName="linNode" presStyleCnt="0"/>
      <dgm:spPr/>
    </dgm:pt>
    <dgm:pt modelId="{1DDE8563-07B9-804D-A763-D0C3F9FEF70E}" type="pres">
      <dgm:prSet presAssocID="{73ED3BA9-9C2E-4949-8087-B7C0A6F9FAA6}" presName="parentText" presStyleLbl="node1" presStyleIdx="2" presStyleCnt="4">
        <dgm:presLayoutVars>
          <dgm:chMax val="1"/>
          <dgm:bulletEnabled val="1"/>
        </dgm:presLayoutVars>
      </dgm:prSet>
      <dgm:spPr/>
    </dgm:pt>
    <dgm:pt modelId="{A1BEE10E-1D0A-7544-85B8-6B6CD7354558}" type="pres">
      <dgm:prSet presAssocID="{73ED3BA9-9C2E-4949-8087-B7C0A6F9FAA6}" presName="descendantText" presStyleLbl="alignAccFollowNode1" presStyleIdx="2" presStyleCnt="4">
        <dgm:presLayoutVars>
          <dgm:bulletEnabled val="1"/>
        </dgm:presLayoutVars>
      </dgm:prSet>
      <dgm:spPr/>
    </dgm:pt>
    <dgm:pt modelId="{9D9B9291-FE7E-8545-99EA-CFB492E1C96B}" type="pres">
      <dgm:prSet presAssocID="{F55AD592-73C3-4862-82C8-FCE943C3C86A}" presName="sp" presStyleCnt="0"/>
      <dgm:spPr/>
    </dgm:pt>
    <dgm:pt modelId="{71B73763-12C7-AE40-BA93-2D08F174FB1A}" type="pres">
      <dgm:prSet presAssocID="{BAC88740-C89C-4275-93C7-6734A3EA7E4D}" presName="linNode" presStyleCnt="0"/>
      <dgm:spPr/>
    </dgm:pt>
    <dgm:pt modelId="{924FEAB1-EEC0-C34E-AF08-AF1576EE0CAD}" type="pres">
      <dgm:prSet presAssocID="{BAC88740-C89C-4275-93C7-6734A3EA7E4D}" presName="parentText" presStyleLbl="node1" presStyleIdx="3" presStyleCnt="4">
        <dgm:presLayoutVars>
          <dgm:chMax val="1"/>
          <dgm:bulletEnabled val="1"/>
        </dgm:presLayoutVars>
      </dgm:prSet>
      <dgm:spPr/>
    </dgm:pt>
    <dgm:pt modelId="{D4D70984-2AD3-7C45-B9F8-58476F90B131}" type="pres">
      <dgm:prSet presAssocID="{BAC88740-C89C-4275-93C7-6734A3EA7E4D}" presName="descendantText" presStyleLbl="alignAccFollowNode1" presStyleIdx="3" presStyleCnt="4">
        <dgm:presLayoutVars>
          <dgm:bulletEnabled val="1"/>
        </dgm:presLayoutVars>
      </dgm:prSet>
      <dgm:spPr/>
    </dgm:pt>
  </dgm:ptLst>
  <dgm:cxnLst>
    <dgm:cxn modelId="{F539BD00-275C-5E43-872E-6F24AB592355}" type="presOf" srcId="{73ED3BA9-9C2E-4949-8087-B7C0A6F9FAA6}" destId="{1DDE8563-07B9-804D-A763-D0C3F9FEF70E}" srcOrd="0" destOrd="0" presId="urn:microsoft.com/office/officeart/2005/8/layout/vList5"/>
    <dgm:cxn modelId="{8707C509-4B6D-8546-A4F3-E9AF4D0E063D}" type="presOf" srcId="{11BB60C1-B25C-43AB-AB38-C94827A651C7}" destId="{FC635523-3EFD-0448-B2A3-9E1D709CC957}" srcOrd="0" destOrd="0" presId="urn:microsoft.com/office/officeart/2005/8/layout/vList5"/>
    <dgm:cxn modelId="{85F6B51C-B7B7-4D07-96E4-8BA3F1A8AA6D}" srcId="{11BB60C1-B25C-43AB-AB38-C94827A651C7}" destId="{24B6479B-D306-4B07-A171-2430524AF1FF}" srcOrd="0" destOrd="0" parTransId="{0D50F260-3136-454B-95D0-8AC1081A6C38}" sibTransId="{63E866E8-7C6D-437C-9F73-09D71098E83D}"/>
    <dgm:cxn modelId="{56865125-6E53-AA49-8532-EBEE311FB4A6}" type="presOf" srcId="{BAC88740-C89C-4275-93C7-6734A3EA7E4D}" destId="{924FEAB1-EEC0-C34E-AF08-AF1576EE0CAD}" srcOrd="0" destOrd="0" presId="urn:microsoft.com/office/officeart/2005/8/layout/vList5"/>
    <dgm:cxn modelId="{87F4B326-8915-4E4A-AEC1-D458B2D4F3B3}" type="presOf" srcId="{24B6479B-D306-4B07-A171-2430524AF1FF}" destId="{3FF10F08-F4B8-2B42-803D-1BEA19492799}" srcOrd="0" destOrd="0" presId="urn:microsoft.com/office/officeart/2005/8/layout/vList5"/>
    <dgm:cxn modelId="{264E163E-2D2E-D841-ABB0-C249285F3279}" type="presOf" srcId="{A2DECDC9-57A9-4318-9669-A8EC31D3090C}" destId="{0E4A6809-813C-2348-ACBC-6E8084937DBE}" srcOrd="0" destOrd="0" presId="urn:microsoft.com/office/officeart/2005/8/layout/vList5"/>
    <dgm:cxn modelId="{BC682D77-E593-4340-8F02-01D1EBB2C3E3}" srcId="{BAC88740-C89C-4275-93C7-6734A3EA7E4D}" destId="{C6EA6D54-CB60-45EC-9E01-EDBE6680DC26}" srcOrd="0" destOrd="0" parTransId="{DF5E7683-8F77-4125-AD28-95ECE96597DF}" sibTransId="{CE649DCA-6F65-4BBD-8691-CCACD6006912}"/>
    <dgm:cxn modelId="{09443283-47A5-4BCB-AF71-3C4F7ECEC7EE}" srcId="{92022A02-B19D-4545-BF5C-11D05E5178C3}" destId="{11BB60C1-B25C-43AB-AB38-C94827A651C7}" srcOrd="0" destOrd="0" parTransId="{A88BC073-8BA9-46D8-889D-D3AB37715E9E}" sibTransId="{82E749A8-CFC6-45DD-A594-755C00E2FD5E}"/>
    <dgm:cxn modelId="{3F14D395-2752-4E3D-852B-46B41266F222}" srcId="{92022A02-B19D-4545-BF5C-11D05E5178C3}" destId="{BAC88740-C89C-4275-93C7-6734A3EA7E4D}" srcOrd="3" destOrd="0" parTransId="{CCDE2A0D-5550-4173-9DD0-F30BE855A96A}" sibTransId="{85C2B0F2-F9A4-40B3-A612-A22C80D9ED89}"/>
    <dgm:cxn modelId="{9EE60EB7-5C1D-4796-8CD2-63E6C5E6AD85}" srcId="{73ED3BA9-9C2E-4949-8087-B7C0A6F9FAA6}" destId="{90F4031F-83CD-4B1F-A66A-C4041024CFEA}" srcOrd="0" destOrd="0" parTransId="{B137C383-3076-4579-8006-A79E55FC17E8}" sibTransId="{556D1794-3385-4D90-B3A8-F18F37F47913}"/>
    <dgm:cxn modelId="{4D4E5ABE-9D13-984C-8CCF-AF1344C07727}" type="presOf" srcId="{92022A02-B19D-4545-BF5C-11D05E5178C3}" destId="{AD41E2BE-FDB1-3D4C-9B4E-B2F957E9DEF8}" srcOrd="0" destOrd="0" presId="urn:microsoft.com/office/officeart/2005/8/layout/vList5"/>
    <dgm:cxn modelId="{1951C1E2-EE99-CB4E-AEFF-AB5DE7C68578}" type="presOf" srcId="{C6EA6D54-CB60-45EC-9E01-EDBE6680DC26}" destId="{D4D70984-2AD3-7C45-B9F8-58476F90B131}" srcOrd="0" destOrd="0" presId="urn:microsoft.com/office/officeart/2005/8/layout/vList5"/>
    <dgm:cxn modelId="{03BE27E6-E085-4D62-83EE-6E1B6C568225}" srcId="{92022A02-B19D-4545-BF5C-11D05E5178C3}" destId="{73ED3BA9-9C2E-4949-8087-B7C0A6F9FAA6}" srcOrd="2" destOrd="0" parTransId="{E5D61D8B-15EE-4143-A12A-695EAE5C9D52}" sibTransId="{F55AD592-73C3-4862-82C8-FCE943C3C86A}"/>
    <dgm:cxn modelId="{EDDA3DE9-9433-4E86-BE0A-3475A76BF86F}" srcId="{92022A02-B19D-4545-BF5C-11D05E5178C3}" destId="{C5650A96-5E6F-494A-8AE6-21DBF19305E4}" srcOrd="1" destOrd="0" parTransId="{5C33F6B8-53A9-4816-B7CA-C6113028BCDF}" sibTransId="{88326915-1FFD-4BF2-9C0E-D101A8DA8980}"/>
    <dgm:cxn modelId="{1434A6ED-7371-457D-A11B-B1971E5556F4}" srcId="{C5650A96-5E6F-494A-8AE6-21DBF19305E4}" destId="{A2DECDC9-57A9-4318-9669-A8EC31D3090C}" srcOrd="0" destOrd="0" parTransId="{5C9228EE-5AE4-46C5-9C36-82F2C95B4246}" sibTransId="{229DA99C-4B79-4F42-A098-ABAB8915F141}"/>
    <dgm:cxn modelId="{746527F9-462D-994E-887A-27FBA7A5C9A4}" type="presOf" srcId="{C5650A96-5E6F-494A-8AE6-21DBF19305E4}" destId="{81BF2525-E40B-114D-9104-69E720F2C8D5}" srcOrd="0" destOrd="0" presId="urn:microsoft.com/office/officeart/2005/8/layout/vList5"/>
    <dgm:cxn modelId="{82AF2BFF-07E9-7940-829E-12D59985AB38}" type="presOf" srcId="{90F4031F-83CD-4B1F-A66A-C4041024CFEA}" destId="{A1BEE10E-1D0A-7544-85B8-6B6CD7354558}" srcOrd="0" destOrd="0" presId="urn:microsoft.com/office/officeart/2005/8/layout/vList5"/>
    <dgm:cxn modelId="{8A7A4CCB-0C78-F149-A4ED-C7AFC92081E7}" type="presParOf" srcId="{AD41E2BE-FDB1-3D4C-9B4E-B2F957E9DEF8}" destId="{7C7FA873-3075-7547-937A-9DE95409A93D}" srcOrd="0" destOrd="0" presId="urn:microsoft.com/office/officeart/2005/8/layout/vList5"/>
    <dgm:cxn modelId="{1C05BD92-B839-374C-87BC-5184A3BD6E9E}" type="presParOf" srcId="{7C7FA873-3075-7547-937A-9DE95409A93D}" destId="{FC635523-3EFD-0448-B2A3-9E1D709CC957}" srcOrd="0" destOrd="0" presId="urn:microsoft.com/office/officeart/2005/8/layout/vList5"/>
    <dgm:cxn modelId="{586B1D3B-E019-EF48-B195-61C4264C9269}" type="presParOf" srcId="{7C7FA873-3075-7547-937A-9DE95409A93D}" destId="{3FF10F08-F4B8-2B42-803D-1BEA19492799}" srcOrd="1" destOrd="0" presId="urn:microsoft.com/office/officeart/2005/8/layout/vList5"/>
    <dgm:cxn modelId="{C4EE86D1-456E-1144-BD13-31BFA7B2FA80}" type="presParOf" srcId="{AD41E2BE-FDB1-3D4C-9B4E-B2F957E9DEF8}" destId="{820B20C1-4256-AD45-9A09-253991AF1ED8}" srcOrd="1" destOrd="0" presId="urn:microsoft.com/office/officeart/2005/8/layout/vList5"/>
    <dgm:cxn modelId="{FBD2E332-5369-4D43-9422-7B2BD1250E1B}" type="presParOf" srcId="{AD41E2BE-FDB1-3D4C-9B4E-B2F957E9DEF8}" destId="{DAB28516-9667-EB43-B39C-9BE26CA2761B}" srcOrd="2" destOrd="0" presId="urn:microsoft.com/office/officeart/2005/8/layout/vList5"/>
    <dgm:cxn modelId="{2BA2A70C-2113-7446-8A3B-055D93AA5368}" type="presParOf" srcId="{DAB28516-9667-EB43-B39C-9BE26CA2761B}" destId="{81BF2525-E40B-114D-9104-69E720F2C8D5}" srcOrd="0" destOrd="0" presId="urn:microsoft.com/office/officeart/2005/8/layout/vList5"/>
    <dgm:cxn modelId="{B7D8BE44-010D-764C-9A7B-EDC13E2FA6DA}" type="presParOf" srcId="{DAB28516-9667-EB43-B39C-9BE26CA2761B}" destId="{0E4A6809-813C-2348-ACBC-6E8084937DBE}" srcOrd="1" destOrd="0" presId="urn:microsoft.com/office/officeart/2005/8/layout/vList5"/>
    <dgm:cxn modelId="{BB127010-0EB6-EA44-8527-F7D77DE5F546}" type="presParOf" srcId="{AD41E2BE-FDB1-3D4C-9B4E-B2F957E9DEF8}" destId="{54C32ACA-3B8D-DD48-9EDC-7F8F4DECD498}" srcOrd="3" destOrd="0" presId="urn:microsoft.com/office/officeart/2005/8/layout/vList5"/>
    <dgm:cxn modelId="{320058D2-A588-F246-BC4A-4AFE3332E7FF}" type="presParOf" srcId="{AD41E2BE-FDB1-3D4C-9B4E-B2F957E9DEF8}" destId="{B46BDEC3-20CD-9445-9482-6C204758002D}" srcOrd="4" destOrd="0" presId="urn:microsoft.com/office/officeart/2005/8/layout/vList5"/>
    <dgm:cxn modelId="{8CD96B62-08D7-3042-A9BF-682F93B39731}" type="presParOf" srcId="{B46BDEC3-20CD-9445-9482-6C204758002D}" destId="{1DDE8563-07B9-804D-A763-D0C3F9FEF70E}" srcOrd="0" destOrd="0" presId="urn:microsoft.com/office/officeart/2005/8/layout/vList5"/>
    <dgm:cxn modelId="{D40002D4-C677-8E42-B5D9-E20FAA8EF2A7}" type="presParOf" srcId="{B46BDEC3-20CD-9445-9482-6C204758002D}" destId="{A1BEE10E-1D0A-7544-85B8-6B6CD7354558}" srcOrd="1" destOrd="0" presId="urn:microsoft.com/office/officeart/2005/8/layout/vList5"/>
    <dgm:cxn modelId="{ADEA3F08-4F4A-A042-9252-DE5FA0FEF5E9}" type="presParOf" srcId="{AD41E2BE-FDB1-3D4C-9B4E-B2F957E9DEF8}" destId="{9D9B9291-FE7E-8545-99EA-CFB492E1C96B}" srcOrd="5" destOrd="0" presId="urn:microsoft.com/office/officeart/2005/8/layout/vList5"/>
    <dgm:cxn modelId="{5E37B59C-5B31-7641-B2D8-C0C443FFB257}" type="presParOf" srcId="{AD41E2BE-FDB1-3D4C-9B4E-B2F957E9DEF8}" destId="{71B73763-12C7-AE40-BA93-2D08F174FB1A}" srcOrd="6" destOrd="0" presId="urn:microsoft.com/office/officeart/2005/8/layout/vList5"/>
    <dgm:cxn modelId="{0D5F976E-2CC1-9943-BE5D-D3450093C5EB}" type="presParOf" srcId="{71B73763-12C7-AE40-BA93-2D08F174FB1A}" destId="{924FEAB1-EEC0-C34E-AF08-AF1576EE0CAD}" srcOrd="0" destOrd="0" presId="urn:microsoft.com/office/officeart/2005/8/layout/vList5"/>
    <dgm:cxn modelId="{131D2C32-44D9-C143-A1EE-AF6DDA6E2CD5}" type="presParOf" srcId="{71B73763-12C7-AE40-BA93-2D08F174FB1A}" destId="{D4D70984-2AD3-7C45-B9F8-58476F90B13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420E1-F986-5A44-A0F3-24811336E16B}">
      <dsp:nvSpPr>
        <dsp:cNvPr id="0" name=""/>
        <dsp:cNvSpPr/>
      </dsp:nvSpPr>
      <dsp:spPr>
        <a:xfrm>
          <a:off x="0" y="4473396"/>
          <a:ext cx="6666833" cy="97866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CH" sz="1800" kern="1200"/>
            <a:t>Problem: «National security» vs. «Human security»</a:t>
          </a:r>
          <a:endParaRPr lang="en-US" sz="1800" kern="1200"/>
        </a:p>
      </dsp:txBody>
      <dsp:txXfrm>
        <a:off x="0" y="4473396"/>
        <a:ext cx="6666833" cy="978669"/>
      </dsp:txXfrm>
    </dsp:sp>
    <dsp:sp modelId="{CBCABDC2-6A91-AB4B-B7F7-D27B3C9D7613}">
      <dsp:nvSpPr>
        <dsp:cNvPr id="0" name=""/>
        <dsp:cNvSpPr/>
      </dsp:nvSpPr>
      <dsp:spPr>
        <a:xfrm rot="10800000">
          <a:off x="0" y="2982882"/>
          <a:ext cx="6666833" cy="1505194"/>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CH" sz="1800" kern="1200" dirty="0" err="1"/>
            <a:t>Process</a:t>
          </a:r>
          <a:r>
            <a:rPr lang="de-CH" sz="1800" kern="1200" dirty="0"/>
            <a:t>: </a:t>
          </a:r>
          <a:r>
            <a:rPr lang="de-CH" sz="1800" kern="1200" dirty="0" err="1"/>
            <a:t>Cyber</a:t>
          </a:r>
          <a:r>
            <a:rPr lang="de-CH" sz="1800" kern="1200" dirty="0"/>
            <a:t> </a:t>
          </a:r>
          <a:r>
            <a:rPr lang="de-CH" sz="1800" kern="1200" dirty="0" err="1"/>
            <a:t>incidents</a:t>
          </a:r>
          <a:r>
            <a:rPr lang="de-CH" sz="1800" kern="1200" dirty="0"/>
            <a:t> </a:t>
          </a:r>
          <a:r>
            <a:rPr lang="de-CH" sz="1800" kern="1200" dirty="0" err="1"/>
            <a:t>are</a:t>
          </a:r>
          <a:r>
            <a:rPr lang="de-CH" sz="1800" kern="1200" dirty="0"/>
            <a:t> </a:t>
          </a:r>
          <a:r>
            <a:rPr lang="de-CH" sz="1800" kern="1200" dirty="0" err="1"/>
            <a:t>linked</a:t>
          </a:r>
          <a:r>
            <a:rPr lang="de-CH" sz="1800" kern="1200" dirty="0"/>
            <a:t> </a:t>
          </a:r>
          <a:r>
            <a:rPr lang="de-CH" sz="1800" kern="1200" dirty="0" err="1"/>
            <a:t>to</a:t>
          </a:r>
          <a:r>
            <a:rPr lang="de-CH" sz="1800" kern="1200" dirty="0"/>
            <a:t> </a:t>
          </a:r>
          <a:r>
            <a:rPr lang="de-CH" sz="1800" kern="1200" dirty="0" err="1"/>
            <a:t>security</a:t>
          </a:r>
          <a:r>
            <a:rPr lang="de-CH" sz="1800" kern="1200" dirty="0"/>
            <a:t> </a:t>
          </a:r>
          <a:r>
            <a:rPr lang="de-CH" sz="1800" kern="1200" dirty="0" err="1"/>
            <a:t>political</a:t>
          </a:r>
          <a:r>
            <a:rPr lang="de-CH" sz="1800" kern="1200" dirty="0"/>
            <a:t>/ </a:t>
          </a:r>
          <a:r>
            <a:rPr lang="de-CH" sz="1800" kern="1200" dirty="0" err="1"/>
            <a:t>societal</a:t>
          </a:r>
          <a:r>
            <a:rPr lang="de-CH" sz="1800" kern="1200" dirty="0"/>
            <a:t> </a:t>
          </a:r>
          <a:r>
            <a:rPr lang="de-CH" sz="1800" kern="1200" dirty="0" err="1"/>
            <a:t>concepts</a:t>
          </a:r>
          <a:r>
            <a:rPr lang="de-CH" sz="1800" kern="1200" dirty="0"/>
            <a:t> and </a:t>
          </a:r>
          <a:r>
            <a:rPr lang="de-CH" sz="1800" kern="1200" dirty="0" err="1"/>
            <a:t>values</a:t>
          </a:r>
          <a:endParaRPr lang="en-US" sz="1800" kern="1200" dirty="0"/>
        </a:p>
      </dsp:txBody>
      <dsp:txXfrm rot="10800000">
        <a:off x="0" y="2982882"/>
        <a:ext cx="6666833" cy="978030"/>
      </dsp:txXfrm>
    </dsp:sp>
    <dsp:sp modelId="{3FA3D3C9-2DDD-C548-B332-B042607076B8}">
      <dsp:nvSpPr>
        <dsp:cNvPr id="0" name=""/>
        <dsp:cNvSpPr/>
      </dsp:nvSpPr>
      <dsp:spPr>
        <a:xfrm rot="10800000">
          <a:off x="0" y="1492368"/>
          <a:ext cx="6666833" cy="1505194"/>
        </a:xfrm>
        <a:prstGeom prst="upArrowCallou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CH" sz="1800" kern="1200" dirty="0" err="1"/>
            <a:t>Answer</a:t>
          </a:r>
          <a:r>
            <a:rPr lang="de-CH" sz="1800" kern="1200" dirty="0"/>
            <a:t>: Through a «</a:t>
          </a:r>
          <a:r>
            <a:rPr lang="de-CH" sz="1800" kern="1200" dirty="0" err="1"/>
            <a:t>securitization</a:t>
          </a:r>
          <a:r>
            <a:rPr lang="de-CH" sz="1800" kern="1200" dirty="0"/>
            <a:t>» </a:t>
          </a:r>
          <a:r>
            <a:rPr lang="de-CH" sz="1800" kern="1200" dirty="0" err="1"/>
            <a:t>process</a:t>
          </a:r>
          <a:r>
            <a:rPr lang="de-CH" sz="1800" kern="1200" dirty="0"/>
            <a:t> in </a:t>
          </a:r>
          <a:r>
            <a:rPr lang="de-CH" sz="1800" kern="1200" dirty="0" err="1"/>
            <a:t>which</a:t>
          </a:r>
          <a:r>
            <a:rPr lang="de-CH" sz="1800" kern="1200" dirty="0"/>
            <a:t> a (</a:t>
          </a:r>
          <a:r>
            <a:rPr lang="de-CH" sz="1800" kern="1200" dirty="0" err="1"/>
            <a:t>successful</a:t>
          </a:r>
          <a:r>
            <a:rPr lang="de-CH" sz="1800" kern="1200" dirty="0"/>
            <a:t>) </a:t>
          </a:r>
          <a:r>
            <a:rPr lang="de-CH" sz="1800" kern="1200" dirty="0" err="1"/>
            <a:t>political</a:t>
          </a:r>
          <a:r>
            <a:rPr lang="de-CH" sz="1800" kern="1200" dirty="0"/>
            <a:t> </a:t>
          </a:r>
          <a:r>
            <a:rPr lang="de-CH" sz="1800" kern="1200" dirty="0" err="1"/>
            <a:t>case</a:t>
          </a:r>
          <a:r>
            <a:rPr lang="de-CH" sz="1800" kern="1200" dirty="0"/>
            <a:t> </a:t>
          </a:r>
          <a:r>
            <a:rPr lang="de-CH" sz="1800" kern="1200" dirty="0" err="1"/>
            <a:t>for</a:t>
          </a:r>
          <a:r>
            <a:rPr lang="de-CH" sz="1800" kern="1200" dirty="0"/>
            <a:t> an urgent, existential </a:t>
          </a:r>
          <a:r>
            <a:rPr lang="de-CH" sz="1800" kern="1200" dirty="0" err="1"/>
            <a:t>problem</a:t>
          </a:r>
          <a:r>
            <a:rPr lang="de-CH" sz="1800" kern="1200" dirty="0"/>
            <a:t> was </a:t>
          </a:r>
          <a:r>
            <a:rPr lang="de-CH" sz="1800" kern="1200" dirty="0" err="1"/>
            <a:t>made</a:t>
          </a:r>
          <a:endParaRPr lang="en-US" sz="1800" kern="1200" dirty="0"/>
        </a:p>
      </dsp:txBody>
      <dsp:txXfrm rot="10800000">
        <a:off x="0" y="1492368"/>
        <a:ext cx="6666833" cy="978030"/>
      </dsp:txXfrm>
    </dsp:sp>
    <dsp:sp modelId="{B54B4D66-0B64-1846-8747-75520ADC4296}">
      <dsp:nvSpPr>
        <dsp:cNvPr id="0" name=""/>
        <dsp:cNvSpPr/>
      </dsp:nvSpPr>
      <dsp:spPr>
        <a:xfrm rot="10800000">
          <a:off x="0" y="1854"/>
          <a:ext cx="6666833" cy="1505194"/>
        </a:xfrm>
        <a:prstGeom prst="upArrowCallou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CH" sz="1800" kern="1200" dirty="0"/>
            <a:t>Question: </a:t>
          </a:r>
          <a:r>
            <a:rPr lang="de-CH" sz="1800" kern="1200" dirty="0" err="1"/>
            <a:t>How</a:t>
          </a:r>
          <a:r>
            <a:rPr lang="de-CH" sz="1800" kern="1200" dirty="0"/>
            <a:t> and </a:t>
          </a:r>
          <a:r>
            <a:rPr lang="de-CH" sz="1800" kern="1200" dirty="0" err="1"/>
            <a:t>why</a:t>
          </a:r>
          <a:r>
            <a:rPr lang="de-CH" sz="1800" kern="1200" dirty="0"/>
            <a:t> </a:t>
          </a:r>
          <a:r>
            <a:rPr lang="de-CH" sz="1800" kern="1200" dirty="0" err="1"/>
            <a:t>did</a:t>
          </a:r>
          <a:r>
            <a:rPr lang="de-CH" sz="1800" kern="1200" dirty="0"/>
            <a:t> cyber-</a:t>
          </a:r>
          <a:r>
            <a:rPr lang="de-CH" sz="1800" kern="1200" dirty="0" err="1"/>
            <a:t>security</a:t>
          </a:r>
          <a:r>
            <a:rPr lang="de-CH" sz="1800" kern="1200" dirty="0"/>
            <a:t> </a:t>
          </a:r>
          <a:r>
            <a:rPr lang="de-CH" sz="1800" kern="1200" dirty="0" err="1"/>
            <a:t>become</a:t>
          </a:r>
          <a:r>
            <a:rPr lang="de-CH" sz="1800" kern="1200" dirty="0"/>
            <a:t> a </a:t>
          </a:r>
          <a:r>
            <a:rPr lang="de-CH" sz="1800" kern="1200" dirty="0" err="1"/>
            <a:t>security</a:t>
          </a:r>
          <a:r>
            <a:rPr lang="de-CH" sz="1800" kern="1200" dirty="0"/>
            <a:t> </a:t>
          </a:r>
          <a:r>
            <a:rPr lang="de-CH" sz="1800" kern="1200" dirty="0" err="1"/>
            <a:t>political</a:t>
          </a:r>
          <a:r>
            <a:rPr lang="de-CH" sz="1800" kern="1200" dirty="0"/>
            <a:t> </a:t>
          </a:r>
          <a:r>
            <a:rPr lang="de-CH" sz="1800" kern="1200" dirty="0" err="1"/>
            <a:t>issue</a:t>
          </a:r>
          <a:r>
            <a:rPr lang="de-CH" sz="1800" kern="1200" dirty="0"/>
            <a:t> in </a:t>
          </a:r>
          <a:r>
            <a:rPr lang="de-CH" sz="1800" kern="1200" dirty="0" err="1"/>
            <a:t>the</a:t>
          </a:r>
          <a:r>
            <a:rPr lang="de-CH" sz="1800" kern="1200" dirty="0"/>
            <a:t> 1990s? </a:t>
          </a:r>
          <a:endParaRPr lang="en-US" sz="1800" kern="1200" dirty="0"/>
        </a:p>
      </dsp:txBody>
      <dsp:txXfrm rot="10800000">
        <a:off x="0" y="1854"/>
        <a:ext cx="6666833" cy="978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C8FF9-AA9B-E84E-879F-C622046AC4FC}">
      <dsp:nvSpPr>
        <dsp:cNvPr id="0" name=""/>
        <dsp:cNvSpPr/>
      </dsp:nvSpPr>
      <dsp:spPr>
        <a:xfrm>
          <a:off x="1333366" y="2602"/>
          <a:ext cx="5333466" cy="1347941"/>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342377" rIns="103484" bIns="342377" numCol="1" spcCol="1270" anchor="ctr" anchorCtr="0">
          <a:noAutofit/>
        </a:bodyPr>
        <a:lstStyle/>
        <a:p>
          <a:pPr marL="0" lvl="0" indent="0" algn="l" defTabSz="800100">
            <a:lnSpc>
              <a:spcPct val="90000"/>
            </a:lnSpc>
            <a:spcBef>
              <a:spcPct val="0"/>
            </a:spcBef>
            <a:spcAft>
              <a:spcPct val="35000"/>
            </a:spcAft>
            <a:buNone/>
          </a:pPr>
          <a:r>
            <a:rPr lang="de-CH" sz="1800" kern="1200" dirty="0"/>
            <a:t>Frequent, </a:t>
          </a:r>
          <a:r>
            <a:rPr lang="de-CH" sz="1800" kern="1200" dirty="0" err="1"/>
            <a:t>low</a:t>
          </a:r>
          <a:r>
            <a:rPr lang="de-CH" sz="1800" kern="1200" dirty="0"/>
            <a:t>-level </a:t>
          </a:r>
          <a:r>
            <a:rPr lang="de-CH" sz="1800" kern="1200" dirty="0" err="1"/>
            <a:t>impact</a:t>
          </a:r>
          <a:endParaRPr lang="en-US" sz="1800" kern="1200" dirty="0"/>
        </a:p>
        <a:p>
          <a:pPr marL="0" lvl="0" indent="0" algn="l" defTabSz="800100">
            <a:lnSpc>
              <a:spcPct val="90000"/>
            </a:lnSpc>
            <a:spcBef>
              <a:spcPct val="0"/>
            </a:spcBef>
            <a:spcAft>
              <a:spcPct val="35000"/>
            </a:spcAft>
            <a:buNone/>
          </a:pPr>
          <a:r>
            <a:rPr lang="de-CH" sz="1800" kern="1200" dirty="0"/>
            <a:t>Focus on </a:t>
          </a:r>
          <a:r>
            <a:rPr lang="de-CH" sz="1800" kern="1200" dirty="0" err="1"/>
            <a:t>vulnerability</a:t>
          </a:r>
          <a:r>
            <a:rPr lang="de-CH" sz="1800" kern="1200" dirty="0"/>
            <a:t> / </a:t>
          </a:r>
          <a:r>
            <a:rPr lang="de-CH" sz="1800" kern="1200" dirty="0" err="1"/>
            <a:t>dependency</a:t>
          </a:r>
          <a:r>
            <a:rPr lang="de-CH" sz="1800" kern="1200" dirty="0"/>
            <a:t> / </a:t>
          </a:r>
          <a:r>
            <a:rPr lang="de-CH" sz="1800" kern="1200" dirty="0" err="1"/>
            <a:t>economic</a:t>
          </a:r>
          <a:r>
            <a:rPr lang="de-CH" sz="1800" kern="1200" dirty="0"/>
            <a:t> </a:t>
          </a:r>
          <a:r>
            <a:rPr lang="de-CH" sz="1800" kern="1200" dirty="0" err="1"/>
            <a:t>value</a:t>
          </a:r>
          <a:endParaRPr lang="en-US" sz="1800" kern="1200" dirty="0"/>
        </a:p>
      </dsp:txBody>
      <dsp:txXfrm>
        <a:off x="1333366" y="2602"/>
        <a:ext cx="5333466" cy="1347941"/>
      </dsp:txXfrm>
    </dsp:sp>
    <dsp:sp modelId="{3A5CA937-62FA-F849-85ED-1FFDC7950550}">
      <dsp:nvSpPr>
        <dsp:cNvPr id="0" name=""/>
        <dsp:cNvSpPr/>
      </dsp:nvSpPr>
      <dsp:spPr>
        <a:xfrm>
          <a:off x="0" y="2602"/>
          <a:ext cx="1333366" cy="134794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33147" rIns="70557" bIns="133147" numCol="1" spcCol="1270" anchor="ctr" anchorCtr="0">
          <a:noAutofit/>
        </a:bodyPr>
        <a:lstStyle/>
        <a:p>
          <a:pPr marL="0" lvl="0" indent="0" algn="ctr" defTabSz="844550">
            <a:lnSpc>
              <a:spcPct val="90000"/>
            </a:lnSpc>
            <a:spcBef>
              <a:spcPct val="0"/>
            </a:spcBef>
            <a:spcAft>
              <a:spcPct val="35000"/>
            </a:spcAft>
            <a:buNone/>
          </a:pPr>
          <a:r>
            <a:rPr lang="de-CH" sz="1900" kern="1200"/>
            <a:t>Digital Crime</a:t>
          </a:r>
          <a:endParaRPr lang="en-US" sz="1900" kern="1200"/>
        </a:p>
      </dsp:txBody>
      <dsp:txXfrm>
        <a:off x="0" y="2602"/>
        <a:ext cx="1333366" cy="1347941"/>
      </dsp:txXfrm>
    </dsp:sp>
    <dsp:sp modelId="{013C6315-2947-4243-AEFF-4AE60A148793}">
      <dsp:nvSpPr>
        <dsp:cNvPr id="0" name=""/>
        <dsp:cNvSpPr/>
      </dsp:nvSpPr>
      <dsp:spPr>
        <a:xfrm>
          <a:off x="1333366" y="1431420"/>
          <a:ext cx="5333466" cy="1347941"/>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342377" rIns="103484" bIns="342377" numCol="1" spcCol="1270" anchor="ctr" anchorCtr="0">
          <a:noAutofit/>
        </a:bodyPr>
        <a:lstStyle/>
        <a:p>
          <a:pPr marL="0" lvl="0" indent="0" algn="l" defTabSz="800100">
            <a:lnSpc>
              <a:spcPct val="90000"/>
            </a:lnSpc>
            <a:spcBef>
              <a:spcPct val="0"/>
            </a:spcBef>
            <a:spcAft>
              <a:spcPct val="35000"/>
            </a:spcAft>
            <a:buNone/>
          </a:pPr>
          <a:r>
            <a:rPr lang="de-CH" sz="1800" kern="1200" dirty="0"/>
            <a:t>Cases: Rome Lab, Solar Sunrise, Moonlight Maze, etc.</a:t>
          </a:r>
          <a:endParaRPr lang="en-US" sz="1800" kern="1200" dirty="0"/>
        </a:p>
        <a:p>
          <a:pPr marL="0" lvl="0" indent="0" algn="l" defTabSz="800100">
            <a:lnSpc>
              <a:spcPct val="90000"/>
            </a:lnSpc>
            <a:spcBef>
              <a:spcPct val="0"/>
            </a:spcBef>
            <a:spcAft>
              <a:spcPct val="35000"/>
            </a:spcAft>
            <a:buNone/>
          </a:pPr>
          <a:r>
            <a:rPr lang="de-CH" sz="1800" kern="1200" dirty="0"/>
            <a:t>Clear link </a:t>
          </a:r>
          <a:r>
            <a:rPr lang="de-CH" sz="1800" kern="1200" dirty="0" err="1"/>
            <a:t>to</a:t>
          </a:r>
          <a:r>
            <a:rPr lang="de-CH" sz="1800" kern="1200" dirty="0"/>
            <a:t> national </a:t>
          </a:r>
          <a:r>
            <a:rPr lang="de-CH" sz="1800" kern="1200" dirty="0" err="1"/>
            <a:t>security</a:t>
          </a:r>
          <a:r>
            <a:rPr lang="de-CH" sz="1800" kern="1200" dirty="0"/>
            <a:t>: </a:t>
          </a:r>
          <a:r>
            <a:rPr lang="de-CH" sz="1800" kern="1200" dirty="0" err="1"/>
            <a:t>confidential</a:t>
          </a:r>
          <a:r>
            <a:rPr lang="de-CH" sz="1800" kern="1200" dirty="0"/>
            <a:t> </a:t>
          </a:r>
          <a:r>
            <a:rPr lang="de-CH" sz="1800" kern="1200" dirty="0" err="1"/>
            <a:t>information</a:t>
          </a:r>
          <a:r>
            <a:rPr lang="de-CH" sz="1800" kern="1200" dirty="0"/>
            <a:t> </a:t>
          </a:r>
          <a:r>
            <a:rPr lang="de-CH" sz="1800" kern="1200" dirty="0" err="1"/>
            <a:t>as</a:t>
          </a:r>
          <a:r>
            <a:rPr lang="de-CH" sz="1800" kern="1200" dirty="0"/>
            <a:t> </a:t>
          </a:r>
          <a:r>
            <a:rPr lang="de-CH" sz="1800" kern="1200" dirty="0" err="1"/>
            <a:t>target</a:t>
          </a:r>
          <a:endParaRPr lang="en-US" sz="1800" kern="1200" dirty="0"/>
        </a:p>
      </dsp:txBody>
      <dsp:txXfrm>
        <a:off x="1333366" y="1431420"/>
        <a:ext cx="5333466" cy="1347941"/>
      </dsp:txXfrm>
    </dsp:sp>
    <dsp:sp modelId="{B67A9801-BD2E-8B43-9ABF-AF7201780DC4}">
      <dsp:nvSpPr>
        <dsp:cNvPr id="0" name=""/>
        <dsp:cNvSpPr/>
      </dsp:nvSpPr>
      <dsp:spPr>
        <a:xfrm>
          <a:off x="0" y="1431420"/>
          <a:ext cx="1333366" cy="13479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33147" rIns="70557" bIns="133147" numCol="1" spcCol="1270" anchor="ctr" anchorCtr="0">
          <a:noAutofit/>
        </a:bodyPr>
        <a:lstStyle/>
        <a:p>
          <a:pPr marL="0" lvl="0" indent="0" algn="ctr" defTabSz="844550">
            <a:lnSpc>
              <a:spcPct val="90000"/>
            </a:lnSpc>
            <a:spcBef>
              <a:spcPct val="0"/>
            </a:spcBef>
            <a:spcAft>
              <a:spcPct val="35000"/>
            </a:spcAft>
            <a:buNone/>
          </a:pPr>
          <a:r>
            <a:rPr lang="de-CH" sz="1900" kern="1200"/>
            <a:t>Digital Espionage</a:t>
          </a:r>
          <a:endParaRPr lang="en-US" sz="1900" kern="1200"/>
        </a:p>
      </dsp:txBody>
      <dsp:txXfrm>
        <a:off x="0" y="1431420"/>
        <a:ext cx="1333366" cy="1347941"/>
      </dsp:txXfrm>
    </dsp:sp>
    <dsp:sp modelId="{FFCAABA4-894F-7247-81DA-E4435D4BB7CF}">
      <dsp:nvSpPr>
        <dsp:cNvPr id="0" name=""/>
        <dsp:cNvSpPr/>
      </dsp:nvSpPr>
      <dsp:spPr>
        <a:xfrm>
          <a:off x="1333366" y="2860239"/>
          <a:ext cx="5333466" cy="1347941"/>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342377" rIns="103484" bIns="342377" numCol="1" spcCol="1270" anchor="ctr" anchorCtr="0">
          <a:noAutofit/>
        </a:bodyPr>
        <a:lstStyle/>
        <a:p>
          <a:pPr marL="0" lvl="0" indent="0" algn="l" defTabSz="800100">
            <a:lnSpc>
              <a:spcPct val="90000"/>
            </a:lnSpc>
            <a:spcBef>
              <a:spcPct val="0"/>
            </a:spcBef>
            <a:spcAft>
              <a:spcPct val="35000"/>
            </a:spcAft>
            <a:buNone/>
          </a:pPr>
          <a:r>
            <a:rPr lang="de-CH" sz="1800" kern="1200" dirty="0">
              <a:solidFill>
                <a:srgbClr val="000000">
                  <a:hueOff val="0"/>
                  <a:satOff val="0"/>
                  <a:lumOff val="0"/>
                  <a:alphaOff val="0"/>
                </a:srgbClr>
              </a:solidFill>
              <a:latin typeface="Calibri"/>
              <a:ea typeface="+mn-ea"/>
              <a:cs typeface="+mn-cs"/>
            </a:rPr>
            <a:t>A positive frame: </a:t>
          </a:r>
        </a:p>
        <a:p>
          <a:pPr marL="0" lvl="0" indent="0" algn="l" defTabSz="800100">
            <a:lnSpc>
              <a:spcPct val="90000"/>
            </a:lnSpc>
            <a:spcBef>
              <a:spcPct val="0"/>
            </a:spcBef>
            <a:spcAft>
              <a:spcPct val="35000"/>
            </a:spcAft>
            <a:buNone/>
          </a:pPr>
          <a:r>
            <a:rPr lang="de-CH" sz="1800" kern="1200" dirty="0">
              <a:solidFill>
                <a:srgbClr val="000000">
                  <a:hueOff val="0"/>
                  <a:satOff val="0"/>
                  <a:lumOff val="0"/>
                  <a:alphaOff val="0"/>
                </a:srgbClr>
              </a:solidFill>
              <a:latin typeface="Calibri"/>
              <a:ea typeface="+mn-ea"/>
              <a:cs typeface="+mn-cs"/>
            </a:rPr>
            <a:t>Winning wars in </a:t>
          </a:r>
          <a:r>
            <a:rPr lang="de-CH" sz="1800" kern="1200" dirty="0" err="1">
              <a:solidFill>
                <a:srgbClr val="000000">
                  <a:hueOff val="0"/>
                  <a:satOff val="0"/>
                  <a:lumOff val="0"/>
                  <a:alphaOff val="0"/>
                </a:srgbClr>
              </a:solidFill>
              <a:latin typeface="Calibri"/>
              <a:ea typeface="+mn-ea"/>
              <a:cs typeface="+mn-cs"/>
            </a:rPr>
            <a:t>the</a:t>
          </a:r>
          <a:r>
            <a:rPr lang="de-CH" sz="1800" kern="1200" dirty="0">
              <a:solidFill>
                <a:srgbClr val="000000">
                  <a:hueOff val="0"/>
                  <a:satOff val="0"/>
                  <a:lumOff val="0"/>
                  <a:alphaOff val="0"/>
                </a:srgbClr>
              </a:solidFill>
              <a:latin typeface="Calibri"/>
              <a:ea typeface="+mn-ea"/>
              <a:cs typeface="+mn-cs"/>
            </a:rPr>
            <a:t> </a:t>
          </a:r>
          <a:r>
            <a:rPr lang="de-CH" sz="1800" kern="1200" dirty="0" err="1">
              <a:solidFill>
                <a:srgbClr val="000000">
                  <a:hueOff val="0"/>
                  <a:satOff val="0"/>
                  <a:lumOff val="0"/>
                  <a:alphaOff val="0"/>
                </a:srgbClr>
              </a:solidFill>
              <a:latin typeface="Calibri"/>
              <a:ea typeface="+mn-ea"/>
              <a:cs typeface="+mn-cs"/>
            </a:rPr>
            <a:t>information</a:t>
          </a:r>
          <a:r>
            <a:rPr lang="de-CH" sz="1800" kern="1200" dirty="0">
              <a:solidFill>
                <a:srgbClr val="000000">
                  <a:hueOff val="0"/>
                  <a:satOff val="0"/>
                  <a:lumOff val="0"/>
                  <a:alphaOff val="0"/>
                </a:srgbClr>
              </a:solidFill>
              <a:latin typeface="Calibri"/>
              <a:ea typeface="+mn-ea"/>
              <a:cs typeface="+mn-cs"/>
            </a:rPr>
            <a:t> </a:t>
          </a:r>
          <a:r>
            <a:rPr lang="de-CH" sz="1800" kern="1200" dirty="0" err="1">
              <a:solidFill>
                <a:srgbClr val="000000">
                  <a:hueOff val="0"/>
                  <a:satOff val="0"/>
                  <a:lumOff val="0"/>
                  <a:alphaOff val="0"/>
                </a:srgbClr>
              </a:solidFill>
              <a:latin typeface="Calibri"/>
              <a:ea typeface="+mn-ea"/>
              <a:cs typeface="+mn-cs"/>
            </a:rPr>
            <a:t>age</a:t>
          </a:r>
          <a:r>
            <a:rPr lang="de-CH" sz="1800" kern="1200" dirty="0">
              <a:solidFill>
                <a:srgbClr val="000000">
                  <a:hueOff val="0"/>
                  <a:satOff val="0"/>
                  <a:lumOff val="0"/>
                  <a:alphaOff val="0"/>
                </a:srgbClr>
              </a:solidFill>
              <a:latin typeface="Calibri"/>
              <a:ea typeface="+mn-ea"/>
              <a:cs typeface="+mn-cs"/>
            </a:rPr>
            <a:t> / </a:t>
          </a:r>
          <a:r>
            <a:rPr lang="de-CH" sz="1800" kern="1200" dirty="0" err="1">
              <a:solidFill>
                <a:srgbClr val="000000">
                  <a:hueOff val="0"/>
                  <a:satOff val="0"/>
                  <a:lumOff val="0"/>
                  <a:alphaOff val="0"/>
                </a:srgbClr>
              </a:solidFill>
              <a:latin typeface="Calibri"/>
              <a:ea typeface="+mn-ea"/>
              <a:cs typeface="+mn-cs"/>
            </a:rPr>
            <a:t>information</a:t>
          </a:r>
          <a:r>
            <a:rPr lang="de-CH" sz="1800" kern="1200" dirty="0">
              <a:solidFill>
                <a:srgbClr val="000000">
                  <a:hueOff val="0"/>
                  <a:satOff val="0"/>
                  <a:lumOff val="0"/>
                  <a:alphaOff val="0"/>
                </a:srgbClr>
              </a:solidFill>
              <a:latin typeface="Calibri"/>
              <a:ea typeface="+mn-ea"/>
              <a:cs typeface="+mn-cs"/>
            </a:rPr>
            <a:t> </a:t>
          </a:r>
          <a:r>
            <a:rPr lang="de-CH" sz="1800" kern="1200" dirty="0" err="1">
              <a:solidFill>
                <a:srgbClr val="000000">
                  <a:hueOff val="0"/>
                  <a:satOff val="0"/>
                  <a:lumOff val="0"/>
                  <a:alphaOff val="0"/>
                </a:srgbClr>
              </a:solidFill>
              <a:latin typeface="Calibri"/>
              <a:ea typeface="+mn-ea"/>
              <a:cs typeface="+mn-cs"/>
            </a:rPr>
            <a:t>superiority</a:t>
          </a:r>
          <a:r>
            <a:rPr lang="de-CH" sz="1800" kern="1200" dirty="0">
              <a:solidFill>
                <a:srgbClr val="000000">
                  <a:hueOff val="0"/>
                  <a:satOff val="0"/>
                  <a:lumOff val="0"/>
                  <a:alphaOff val="0"/>
                </a:srgbClr>
              </a:solidFill>
              <a:latin typeface="Calibri"/>
              <a:ea typeface="+mn-ea"/>
              <a:cs typeface="+mn-cs"/>
            </a:rPr>
            <a:t>, link </a:t>
          </a:r>
          <a:r>
            <a:rPr lang="de-CH" sz="1800" kern="1200" dirty="0" err="1">
              <a:solidFill>
                <a:srgbClr val="000000">
                  <a:hueOff val="0"/>
                  <a:satOff val="0"/>
                  <a:lumOff val="0"/>
                  <a:alphaOff val="0"/>
                </a:srgbClr>
              </a:solidFill>
              <a:latin typeface="Calibri"/>
              <a:ea typeface="+mn-ea"/>
              <a:cs typeface="+mn-cs"/>
            </a:rPr>
            <a:t>to</a:t>
          </a:r>
          <a:r>
            <a:rPr lang="de-CH" sz="1800" kern="1200" dirty="0">
              <a:solidFill>
                <a:srgbClr val="000000">
                  <a:hueOff val="0"/>
                  <a:satOff val="0"/>
                  <a:lumOff val="0"/>
                  <a:alphaOff val="0"/>
                </a:srgbClr>
              </a:solidFill>
              <a:latin typeface="Calibri"/>
              <a:ea typeface="+mn-ea"/>
              <a:cs typeface="+mn-cs"/>
            </a:rPr>
            <a:t> RMA</a:t>
          </a:r>
          <a:endParaRPr lang="en-US" sz="1800" kern="1200" dirty="0">
            <a:solidFill>
              <a:srgbClr val="000000">
                <a:hueOff val="0"/>
                <a:satOff val="0"/>
                <a:lumOff val="0"/>
                <a:alphaOff val="0"/>
              </a:srgbClr>
            </a:solidFill>
            <a:latin typeface="Calibri"/>
            <a:ea typeface="+mn-ea"/>
            <a:cs typeface="+mn-cs"/>
          </a:endParaRPr>
        </a:p>
      </dsp:txBody>
      <dsp:txXfrm>
        <a:off x="1333366" y="2860239"/>
        <a:ext cx="5333466" cy="1347941"/>
      </dsp:txXfrm>
    </dsp:sp>
    <dsp:sp modelId="{2BE5E4FD-41E9-3C43-A36C-92E526274E27}">
      <dsp:nvSpPr>
        <dsp:cNvPr id="0" name=""/>
        <dsp:cNvSpPr/>
      </dsp:nvSpPr>
      <dsp:spPr>
        <a:xfrm>
          <a:off x="0" y="2860239"/>
          <a:ext cx="1333366" cy="134794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33147" rIns="70557" bIns="133147" numCol="1" spcCol="1270" anchor="ctr" anchorCtr="0">
          <a:noAutofit/>
        </a:bodyPr>
        <a:lstStyle/>
        <a:p>
          <a:pPr marL="0" lvl="0" indent="0" algn="ctr" defTabSz="844550">
            <a:lnSpc>
              <a:spcPct val="90000"/>
            </a:lnSpc>
            <a:spcBef>
              <a:spcPct val="0"/>
            </a:spcBef>
            <a:spcAft>
              <a:spcPct val="35000"/>
            </a:spcAft>
            <a:buNone/>
          </a:pPr>
          <a:r>
            <a:rPr lang="de-CH" sz="1900" kern="1200" dirty="0"/>
            <a:t>Digital </a:t>
          </a:r>
          <a:r>
            <a:rPr lang="de-CH" sz="1900" kern="1200" dirty="0" err="1"/>
            <a:t>Warfighting</a:t>
          </a:r>
          <a:endParaRPr lang="en-US" sz="1900" kern="1200" dirty="0"/>
        </a:p>
      </dsp:txBody>
      <dsp:txXfrm>
        <a:off x="0" y="2860239"/>
        <a:ext cx="1333366" cy="1347941"/>
      </dsp:txXfrm>
    </dsp:sp>
    <dsp:sp modelId="{0D8C70CA-2518-DC49-B738-470900C0090F}">
      <dsp:nvSpPr>
        <dsp:cNvPr id="0" name=""/>
        <dsp:cNvSpPr/>
      </dsp:nvSpPr>
      <dsp:spPr>
        <a:xfrm>
          <a:off x="1333366" y="4289057"/>
          <a:ext cx="5333466" cy="1347941"/>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342377" rIns="103484" bIns="342377" numCol="1" spcCol="1270" anchor="ctr" anchorCtr="0">
          <a:noAutofit/>
        </a:bodyPr>
        <a:lstStyle/>
        <a:p>
          <a:pPr marL="0" lvl="0" indent="0" algn="l" defTabSz="800100">
            <a:lnSpc>
              <a:spcPct val="90000"/>
            </a:lnSpc>
            <a:spcBef>
              <a:spcPct val="0"/>
            </a:spcBef>
            <a:spcAft>
              <a:spcPct val="35000"/>
            </a:spcAft>
            <a:buNone/>
          </a:pPr>
          <a:r>
            <a:rPr lang="de-CH" sz="1800" kern="1200" dirty="0"/>
            <a:t>The negative counter-frame: </a:t>
          </a:r>
        </a:p>
        <a:p>
          <a:pPr marL="0" lvl="0" indent="0" algn="l" defTabSz="800100">
            <a:lnSpc>
              <a:spcPct val="90000"/>
            </a:lnSpc>
            <a:spcBef>
              <a:spcPct val="0"/>
            </a:spcBef>
            <a:spcAft>
              <a:spcPct val="35000"/>
            </a:spcAft>
            <a:buNone/>
          </a:pPr>
          <a:r>
            <a:rPr lang="de-CH" sz="1800" kern="1200" dirty="0" err="1"/>
            <a:t>Asymmetric</a:t>
          </a:r>
          <a:r>
            <a:rPr lang="de-CH" sz="1800" kern="1200" dirty="0"/>
            <a:t> </a:t>
          </a:r>
          <a:r>
            <a:rPr lang="de-CH" sz="1800" kern="1200" dirty="0" err="1"/>
            <a:t>Threat</a:t>
          </a:r>
          <a:r>
            <a:rPr lang="de-CH" sz="1800" kern="1200" dirty="0"/>
            <a:t>, Target Society / Critical </a:t>
          </a:r>
          <a:r>
            <a:rPr lang="de-CH" sz="1800" kern="1200" dirty="0" err="1"/>
            <a:t>Infrastructures</a:t>
          </a:r>
          <a:endParaRPr lang="en-US" sz="1800" kern="1200" dirty="0"/>
        </a:p>
      </dsp:txBody>
      <dsp:txXfrm>
        <a:off x="1333366" y="4289057"/>
        <a:ext cx="5333466" cy="1347941"/>
      </dsp:txXfrm>
    </dsp:sp>
    <dsp:sp modelId="{97B45A73-0751-E44D-8C4D-ABA01DA7D730}">
      <dsp:nvSpPr>
        <dsp:cNvPr id="0" name=""/>
        <dsp:cNvSpPr/>
      </dsp:nvSpPr>
      <dsp:spPr>
        <a:xfrm>
          <a:off x="0" y="4289057"/>
          <a:ext cx="1333366" cy="134794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33147" rIns="70557" bIns="133147" numCol="1" spcCol="1270" anchor="ctr" anchorCtr="0">
          <a:noAutofit/>
        </a:bodyPr>
        <a:lstStyle/>
        <a:p>
          <a:pPr marL="0" lvl="0" indent="0" algn="ctr" defTabSz="844550">
            <a:lnSpc>
              <a:spcPct val="90000"/>
            </a:lnSpc>
            <a:spcBef>
              <a:spcPct val="0"/>
            </a:spcBef>
            <a:spcAft>
              <a:spcPct val="35000"/>
            </a:spcAft>
            <a:buNone/>
          </a:pPr>
          <a:r>
            <a:rPr lang="de-CH" sz="1900" kern="1200" dirty="0"/>
            <a:t>Digital </a:t>
          </a:r>
          <a:r>
            <a:rPr lang="de-CH" sz="1900" kern="1200" dirty="0" err="1"/>
            <a:t>Doom</a:t>
          </a:r>
          <a:endParaRPr lang="en-US" sz="1900" kern="1200" dirty="0"/>
        </a:p>
      </dsp:txBody>
      <dsp:txXfrm>
        <a:off x="0" y="4289057"/>
        <a:ext cx="1333366" cy="1347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167BF-F7E3-9042-A9FE-938B61385CFE}">
      <dsp:nvSpPr>
        <dsp:cNvPr id="0" name=""/>
        <dsp:cNvSpPr/>
      </dsp:nvSpPr>
      <dsp:spPr>
        <a:xfrm>
          <a:off x="235283" y="3061151"/>
          <a:ext cx="1874256" cy="64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1991</a:t>
          </a:r>
        </a:p>
      </dsp:txBody>
      <dsp:txXfrm>
        <a:off x="235283" y="3061151"/>
        <a:ext cx="1874256" cy="644152"/>
      </dsp:txXfrm>
    </dsp:sp>
    <dsp:sp modelId="{402366A8-D5E8-CF47-950C-6EA199352167}">
      <dsp:nvSpPr>
        <dsp:cNvPr id="0" name=""/>
        <dsp:cNvSpPr/>
      </dsp:nvSpPr>
      <dsp:spPr>
        <a:xfrm>
          <a:off x="0" y="2736225"/>
          <a:ext cx="8201874" cy="2280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9BB654-3894-CD48-A106-5FF43CDF4519}">
      <dsp:nvSpPr>
        <dsp:cNvPr id="0" name=""/>
        <dsp:cNvSpPr/>
      </dsp:nvSpPr>
      <dsp:spPr>
        <a:xfrm>
          <a:off x="141570" y="748275"/>
          <a:ext cx="2061681" cy="101886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1" kern="1200" dirty="0"/>
            <a:t>Gulf War </a:t>
          </a:r>
        </a:p>
        <a:p>
          <a:pPr marL="0" lvl="0" indent="0" algn="l" defTabSz="666750">
            <a:lnSpc>
              <a:spcPct val="90000"/>
            </a:lnSpc>
            <a:spcBef>
              <a:spcPct val="0"/>
            </a:spcBef>
            <a:spcAft>
              <a:spcPct val="35000"/>
            </a:spcAft>
            <a:buNone/>
          </a:pPr>
          <a:r>
            <a:rPr lang="en-US" sz="1500" kern="1200" dirty="0"/>
            <a:t>"The First Information War"</a:t>
          </a:r>
        </a:p>
      </dsp:txBody>
      <dsp:txXfrm>
        <a:off x="141570" y="748275"/>
        <a:ext cx="2061681" cy="1018869"/>
      </dsp:txXfrm>
    </dsp:sp>
    <dsp:sp modelId="{014D0A8A-4213-4346-89EB-702F44ABF7D6}">
      <dsp:nvSpPr>
        <dsp:cNvPr id="0" name=""/>
        <dsp:cNvSpPr/>
      </dsp:nvSpPr>
      <dsp:spPr>
        <a:xfrm>
          <a:off x="1172411" y="1767145"/>
          <a:ext cx="0" cy="969079"/>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876877F-4E71-A840-AA0B-E3C68C88B4B6}">
      <dsp:nvSpPr>
        <dsp:cNvPr id="0" name=""/>
        <dsp:cNvSpPr/>
      </dsp:nvSpPr>
      <dsp:spPr>
        <a:xfrm>
          <a:off x="1406693" y="1995164"/>
          <a:ext cx="1874256" cy="64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1993</a:t>
          </a:r>
        </a:p>
      </dsp:txBody>
      <dsp:txXfrm>
        <a:off x="1406693" y="1995164"/>
        <a:ext cx="1874256" cy="644152"/>
      </dsp:txXfrm>
    </dsp:sp>
    <dsp:sp modelId="{2D8C6371-EB27-2A48-8E0E-71822E9FA77A}">
      <dsp:nvSpPr>
        <dsp:cNvPr id="0" name=""/>
        <dsp:cNvSpPr/>
      </dsp:nvSpPr>
      <dsp:spPr>
        <a:xfrm>
          <a:off x="1312980" y="3933323"/>
          <a:ext cx="2061681" cy="91946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«Cyberwar is Coming»! (</a:t>
          </a:r>
          <a:r>
            <a:rPr lang="en-US" sz="1500" kern="1200" dirty="0" err="1"/>
            <a:t>Arquilla</a:t>
          </a:r>
          <a:r>
            <a:rPr lang="en-US" sz="1500" kern="1200" dirty="0"/>
            <a:t> &amp; </a:t>
          </a:r>
          <a:r>
            <a:rPr lang="en-US" sz="1500" kern="1200" dirty="0" err="1"/>
            <a:t>Ronfeldt</a:t>
          </a:r>
          <a:r>
            <a:rPr lang="en-US" sz="1500" kern="1200" dirty="0"/>
            <a:t>)</a:t>
          </a:r>
        </a:p>
      </dsp:txBody>
      <dsp:txXfrm>
        <a:off x="1312980" y="3933323"/>
        <a:ext cx="2061681" cy="919467"/>
      </dsp:txXfrm>
    </dsp:sp>
    <dsp:sp modelId="{CB97AA16-31D9-BF41-B171-C2459E8CD86A}">
      <dsp:nvSpPr>
        <dsp:cNvPr id="0" name=""/>
        <dsp:cNvSpPr/>
      </dsp:nvSpPr>
      <dsp:spPr>
        <a:xfrm>
          <a:off x="2343821" y="2964243"/>
          <a:ext cx="0" cy="969079"/>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16575DC-FA7A-324C-9959-CECE491B1279}">
      <dsp:nvSpPr>
        <dsp:cNvPr id="0" name=""/>
        <dsp:cNvSpPr/>
      </dsp:nvSpPr>
      <dsp:spPr>
        <a:xfrm>
          <a:off x="1101155" y="2778978"/>
          <a:ext cx="142511" cy="14251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EA5CBF6-A828-A045-B5C1-CEFF32FD4B90}">
      <dsp:nvSpPr>
        <dsp:cNvPr id="0" name=""/>
        <dsp:cNvSpPr/>
      </dsp:nvSpPr>
      <dsp:spPr>
        <a:xfrm>
          <a:off x="2272565" y="2778978"/>
          <a:ext cx="142511" cy="14251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339D952-80CE-2843-821F-298932217A1D}">
      <dsp:nvSpPr>
        <dsp:cNvPr id="0" name=""/>
        <dsp:cNvSpPr/>
      </dsp:nvSpPr>
      <dsp:spPr>
        <a:xfrm>
          <a:off x="2578103" y="3061151"/>
          <a:ext cx="1874256" cy="64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1998</a:t>
          </a:r>
        </a:p>
      </dsp:txBody>
      <dsp:txXfrm>
        <a:off x="2578103" y="3061151"/>
        <a:ext cx="1874256" cy="644152"/>
      </dsp:txXfrm>
    </dsp:sp>
    <dsp:sp modelId="{F0415641-6BE1-FC44-8BD9-56DDC27E9C73}">
      <dsp:nvSpPr>
        <dsp:cNvPr id="0" name=""/>
        <dsp:cNvSpPr/>
      </dsp:nvSpPr>
      <dsp:spPr>
        <a:xfrm>
          <a:off x="2484390" y="748275"/>
          <a:ext cx="2061681" cy="101886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1" kern="1200" dirty="0"/>
            <a:t>Kosovo Conflict</a:t>
          </a:r>
        </a:p>
        <a:p>
          <a:pPr marL="0" lvl="0" indent="0" algn="l" defTabSz="666750">
            <a:lnSpc>
              <a:spcPct val="90000"/>
            </a:lnSpc>
            <a:spcBef>
              <a:spcPct val="0"/>
            </a:spcBef>
            <a:spcAft>
              <a:spcPct val="35000"/>
            </a:spcAft>
            <a:buNone/>
          </a:pPr>
          <a:r>
            <a:rPr lang="en-US" sz="1500" kern="1200" dirty="0" err="1"/>
            <a:t>InfOs</a:t>
          </a:r>
          <a:r>
            <a:rPr lang="en-US" sz="1500" kern="1200" dirty="0"/>
            <a:t> doctrine (NATO/US)</a:t>
          </a:r>
        </a:p>
      </dsp:txBody>
      <dsp:txXfrm>
        <a:off x="2484390" y="748275"/>
        <a:ext cx="2061681" cy="1018869"/>
      </dsp:txXfrm>
    </dsp:sp>
    <dsp:sp modelId="{D212774E-1901-D145-B6F5-F63E1419C90F}">
      <dsp:nvSpPr>
        <dsp:cNvPr id="0" name=""/>
        <dsp:cNvSpPr/>
      </dsp:nvSpPr>
      <dsp:spPr>
        <a:xfrm>
          <a:off x="3515231" y="1767145"/>
          <a:ext cx="0" cy="969079"/>
        </a:xfrm>
        <a:prstGeom prst="line">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076B84B-0720-EF48-A48E-E09172BB73B6}">
      <dsp:nvSpPr>
        <dsp:cNvPr id="0" name=""/>
        <dsp:cNvSpPr/>
      </dsp:nvSpPr>
      <dsp:spPr>
        <a:xfrm>
          <a:off x="3749513" y="1995164"/>
          <a:ext cx="1874256" cy="64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2010</a:t>
          </a:r>
        </a:p>
      </dsp:txBody>
      <dsp:txXfrm>
        <a:off x="3749513" y="1995164"/>
        <a:ext cx="1874256" cy="644152"/>
      </dsp:txXfrm>
    </dsp:sp>
    <dsp:sp modelId="{28B794F0-91DE-0E42-A38A-AFB9556A3A9C}">
      <dsp:nvSpPr>
        <dsp:cNvPr id="0" name=""/>
        <dsp:cNvSpPr/>
      </dsp:nvSpPr>
      <dsp:spPr>
        <a:xfrm>
          <a:off x="3655801" y="3933323"/>
          <a:ext cx="2061681" cy="79521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US Cybercommand established</a:t>
          </a:r>
        </a:p>
      </dsp:txBody>
      <dsp:txXfrm>
        <a:off x="3655801" y="3933323"/>
        <a:ext cx="2061681" cy="795215"/>
      </dsp:txXfrm>
    </dsp:sp>
    <dsp:sp modelId="{E3000F8F-6237-374E-8A64-416089F3B8CA}">
      <dsp:nvSpPr>
        <dsp:cNvPr id="0" name=""/>
        <dsp:cNvSpPr/>
      </dsp:nvSpPr>
      <dsp:spPr>
        <a:xfrm>
          <a:off x="4686642" y="2964243"/>
          <a:ext cx="0" cy="969079"/>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C2615D5-887A-5C48-8AC0-0E6C2A1BC73B}">
      <dsp:nvSpPr>
        <dsp:cNvPr id="0" name=""/>
        <dsp:cNvSpPr/>
      </dsp:nvSpPr>
      <dsp:spPr>
        <a:xfrm>
          <a:off x="3443976" y="2778978"/>
          <a:ext cx="142511" cy="14251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5D53577-38B8-8F4F-AD0A-B145D2B404C7}">
      <dsp:nvSpPr>
        <dsp:cNvPr id="0" name=""/>
        <dsp:cNvSpPr/>
      </dsp:nvSpPr>
      <dsp:spPr>
        <a:xfrm>
          <a:off x="4615386" y="2778978"/>
          <a:ext cx="142511" cy="14251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6DE5B9B-44C1-B740-A9DF-84794BBCC9A2}">
      <dsp:nvSpPr>
        <dsp:cNvPr id="0" name=""/>
        <dsp:cNvSpPr/>
      </dsp:nvSpPr>
      <dsp:spPr>
        <a:xfrm>
          <a:off x="4920924" y="3061151"/>
          <a:ext cx="1874256" cy="64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2011</a:t>
          </a:r>
        </a:p>
      </dsp:txBody>
      <dsp:txXfrm>
        <a:off x="4920924" y="3061151"/>
        <a:ext cx="1874256" cy="644152"/>
      </dsp:txXfrm>
    </dsp:sp>
    <dsp:sp modelId="{9989FE2D-FAA4-9B46-A8F0-AED9E0A8D9B5}">
      <dsp:nvSpPr>
        <dsp:cNvPr id="0" name=""/>
        <dsp:cNvSpPr/>
      </dsp:nvSpPr>
      <dsp:spPr>
        <a:xfrm>
          <a:off x="4827211" y="971929"/>
          <a:ext cx="2061681" cy="795215"/>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“The 5th domain of warfare”</a:t>
          </a:r>
        </a:p>
      </dsp:txBody>
      <dsp:txXfrm>
        <a:off x="4827211" y="971929"/>
        <a:ext cx="2061681" cy="795215"/>
      </dsp:txXfrm>
    </dsp:sp>
    <dsp:sp modelId="{D30201B3-6AF0-A349-A6C0-D92BFA585606}">
      <dsp:nvSpPr>
        <dsp:cNvPr id="0" name=""/>
        <dsp:cNvSpPr/>
      </dsp:nvSpPr>
      <dsp:spPr>
        <a:xfrm>
          <a:off x="5858052" y="1767145"/>
          <a:ext cx="0" cy="969079"/>
        </a:xfrm>
        <a:prstGeom prst="line">
          <a:avLst/>
        </a:prstGeom>
        <a:solidFill>
          <a:schemeClr val="accent6">
            <a:hueOff val="0"/>
            <a:satOff val="0"/>
            <a:lumOff val="0"/>
            <a:alphaOff val="0"/>
          </a:schemeClr>
        </a:solidFill>
        <a:ln w="6350" cap="flat" cmpd="sng" algn="ctr">
          <a:solidFill>
            <a:schemeClr val="accent6">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5FF5C6AF-054F-2746-B03A-0D645F2B70B1}">
      <dsp:nvSpPr>
        <dsp:cNvPr id="0" name=""/>
        <dsp:cNvSpPr/>
      </dsp:nvSpPr>
      <dsp:spPr>
        <a:xfrm>
          <a:off x="6092334" y="1995164"/>
          <a:ext cx="1874256" cy="64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2018</a:t>
          </a:r>
        </a:p>
      </dsp:txBody>
      <dsp:txXfrm>
        <a:off x="6092334" y="1995164"/>
        <a:ext cx="1874256" cy="644152"/>
      </dsp:txXfrm>
    </dsp:sp>
    <dsp:sp modelId="{78E47177-9E68-9141-BDFE-EE8127630853}">
      <dsp:nvSpPr>
        <dsp:cNvPr id="0" name=""/>
        <dsp:cNvSpPr/>
      </dsp:nvSpPr>
      <dsp:spPr>
        <a:xfrm>
          <a:off x="5998621" y="3933323"/>
          <a:ext cx="2061681" cy="79521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Persistent Engagement</a:t>
          </a:r>
        </a:p>
      </dsp:txBody>
      <dsp:txXfrm>
        <a:off x="5998621" y="3933323"/>
        <a:ext cx="2061681" cy="795215"/>
      </dsp:txXfrm>
    </dsp:sp>
    <dsp:sp modelId="{48254585-F7A2-874C-9807-4C2239B88E03}">
      <dsp:nvSpPr>
        <dsp:cNvPr id="0" name=""/>
        <dsp:cNvSpPr/>
      </dsp:nvSpPr>
      <dsp:spPr>
        <a:xfrm>
          <a:off x="7029462" y="2964243"/>
          <a:ext cx="0" cy="969079"/>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5C25976-752F-4749-8CF3-F6B75325BC39}">
      <dsp:nvSpPr>
        <dsp:cNvPr id="0" name=""/>
        <dsp:cNvSpPr/>
      </dsp:nvSpPr>
      <dsp:spPr>
        <a:xfrm>
          <a:off x="5786796" y="2778978"/>
          <a:ext cx="142511" cy="14251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1C3BF2C-9E5E-694A-B5D7-C3AF789EA155}">
      <dsp:nvSpPr>
        <dsp:cNvPr id="0" name=""/>
        <dsp:cNvSpPr/>
      </dsp:nvSpPr>
      <dsp:spPr>
        <a:xfrm>
          <a:off x="6958206" y="2778978"/>
          <a:ext cx="142511" cy="14251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10F08-F4B8-2B42-803D-1BEA19492799}">
      <dsp:nvSpPr>
        <dsp:cNvPr id="0" name=""/>
        <dsp:cNvSpPr/>
      </dsp:nvSpPr>
      <dsp:spPr>
        <a:xfrm rot="5400000">
          <a:off x="5039529" y="-1902306"/>
          <a:ext cx="1196102" cy="530595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The existence of a vulnerability does not tell us anything about why, how, and when it would make sense for an adversary to exploit it and how high the costs are </a:t>
          </a:r>
          <a:endParaRPr lang="en-US" sz="1800" kern="1200" dirty="0"/>
        </a:p>
      </dsp:txBody>
      <dsp:txXfrm rot="-5400000">
        <a:off x="2984602" y="211010"/>
        <a:ext cx="5247569" cy="1079324"/>
      </dsp:txXfrm>
    </dsp:sp>
    <dsp:sp modelId="{FC635523-3EFD-0448-B2A3-9E1D709CC957}">
      <dsp:nvSpPr>
        <dsp:cNvPr id="0" name=""/>
        <dsp:cNvSpPr/>
      </dsp:nvSpPr>
      <dsp:spPr>
        <a:xfrm>
          <a:off x="0" y="3108"/>
          <a:ext cx="2984601" cy="14951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b="1" kern="1200" dirty="0"/>
            <a:t>The “vulnerability”-fallacy</a:t>
          </a:r>
          <a:r>
            <a:rPr lang="en-GB" sz="1800" kern="1200" dirty="0"/>
            <a:t>: Assumption that because vulnerabilities exist, they will be exploited </a:t>
          </a:r>
          <a:endParaRPr lang="en-US" sz="1800" kern="1200" dirty="0"/>
        </a:p>
      </dsp:txBody>
      <dsp:txXfrm>
        <a:off x="72986" y="76094"/>
        <a:ext cx="2838629" cy="1349155"/>
      </dsp:txXfrm>
    </dsp:sp>
    <dsp:sp modelId="{0E4A6809-813C-2348-ACBC-6E8084937DBE}">
      <dsp:nvSpPr>
        <dsp:cNvPr id="0" name=""/>
        <dsp:cNvSpPr/>
      </dsp:nvSpPr>
      <dsp:spPr>
        <a:xfrm rot="5400000">
          <a:off x="5039529" y="-332422"/>
          <a:ext cx="1196102" cy="5305958"/>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The success of any operation must be determined by the political or strategic effects that are achieved through that operation and how they align with the goals</a:t>
          </a:r>
          <a:endParaRPr lang="en-US" sz="1800" kern="1200" dirty="0"/>
        </a:p>
      </dsp:txBody>
      <dsp:txXfrm rot="-5400000">
        <a:off x="2984602" y="1780894"/>
        <a:ext cx="5247569" cy="1079324"/>
      </dsp:txXfrm>
    </dsp:sp>
    <dsp:sp modelId="{81BF2525-E40B-114D-9104-69E720F2C8D5}">
      <dsp:nvSpPr>
        <dsp:cNvPr id="0" name=""/>
        <dsp:cNvSpPr/>
      </dsp:nvSpPr>
      <dsp:spPr>
        <a:xfrm>
          <a:off x="0" y="1572992"/>
          <a:ext cx="2984601" cy="149512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b="1" kern="1200" dirty="0"/>
            <a:t>The “the hack is the success”-fallacy: </a:t>
          </a:r>
          <a:r>
            <a:rPr lang="en-GB" sz="1800" kern="1200" dirty="0"/>
            <a:t>Talking about the “hack” (network intrusion) as if it were sufficient proof for success</a:t>
          </a:r>
          <a:endParaRPr lang="en-US" sz="1800" kern="1200" dirty="0"/>
        </a:p>
      </dsp:txBody>
      <dsp:txXfrm>
        <a:off x="72986" y="1645978"/>
        <a:ext cx="2838629" cy="1349155"/>
      </dsp:txXfrm>
    </dsp:sp>
    <dsp:sp modelId="{A1BEE10E-1D0A-7544-85B8-6B6CD7354558}">
      <dsp:nvSpPr>
        <dsp:cNvPr id="0" name=""/>
        <dsp:cNvSpPr/>
      </dsp:nvSpPr>
      <dsp:spPr>
        <a:xfrm rot="5400000">
          <a:off x="5039529" y="1237461"/>
          <a:ext cx="1196102" cy="5305958"/>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Controlled, targeted attacks suitable to reach strategic goals are not cheap and easy but hard, complicated, and risky </a:t>
          </a:r>
          <a:endParaRPr lang="en-US" sz="1800" kern="1200" dirty="0"/>
        </a:p>
      </dsp:txBody>
      <dsp:txXfrm rot="-5400000">
        <a:off x="2984602" y="3350778"/>
        <a:ext cx="5247569" cy="1079324"/>
      </dsp:txXfrm>
    </dsp:sp>
    <dsp:sp modelId="{1DDE8563-07B9-804D-A763-D0C3F9FEF70E}">
      <dsp:nvSpPr>
        <dsp:cNvPr id="0" name=""/>
        <dsp:cNvSpPr/>
      </dsp:nvSpPr>
      <dsp:spPr>
        <a:xfrm>
          <a:off x="0" y="3142877"/>
          <a:ext cx="2984601" cy="149512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b="1" kern="1200"/>
            <a:t>The “cheap and easy”-fallacy</a:t>
          </a:r>
          <a:r>
            <a:rPr lang="en-GB" sz="1800" kern="1200"/>
            <a:t>: Assumption that cyber operations are a low-risk “weapon” for the weak</a:t>
          </a:r>
          <a:endParaRPr lang="en-US" sz="1800" kern="1200"/>
        </a:p>
      </dsp:txBody>
      <dsp:txXfrm>
        <a:off x="72986" y="3215863"/>
        <a:ext cx="2838629" cy="1349155"/>
      </dsp:txXfrm>
    </dsp:sp>
    <dsp:sp modelId="{D4D70984-2AD3-7C45-B9F8-58476F90B131}">
      <dsp:nvSpPr>
        <dsp:cNvPr id="0" name=""/>
        <dsp:cNvSpPr/>
      </dsp:nvSpPr>
      <dsp:spPr>
        <a:xfrm rot="5400000">
          <a:off x="5039529" y="2807346"/>
          <a:ext cx="1196102" cy="5305958"/>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Cyber-operations usually take months if not years to prepare and deliver. They are not something we can simply “launch” at a whim and their use requires planning and integration into chain of commands. </a:t>
          </a:r>
          <a:endParaRPr lang="en-US" sz="1800" kern="1200" dirty="0"/>
        </a:p>
      </dsp:txBody>
      <dsp:txXfrm rot="-5400000">
        <a:off x="2984602" y="4920663"/>
        <a:ext cx="5247569" cy="1079324"/>
      </dsp:txXfrm>
    </dsp:sp>
    <dsp:sp modelId="{924FEAB1-EEC0-C34E-AF08-AF1576EE0CAD}">
      <dsp:nvSpPr>
        <dsp:cNvPr id="0" name=""/>
        <dsp:cNvSpPr/>
      </dsp:nvSpPr>
      <dsp:spPr>
        <a:xfrm>
          <a:off x="0" y="4712761"/>
          <a:ext cx="2984601" cy="14951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b="1" kern="1200"/>
            <a:t>The “just pull the trigger”-fallacy</a:t>
          </a:r>
          <a:r>
            <a:rPr lang="en-GB" sz="1800" kern="1200"/>
            <a:t>: Belief that cyber tools work like conventional arms </a:t>
          </a:r>
          <a:endParaRPr lang="en-US" sz="1800" kern="1200"/>
        </a:p>
      </dsp:txBody>
      <dsp:txXfrm>
        <a:off x="72986" y="4785747"/>
        <a:ext cx="2838629" cy="13491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98A83-153A-3A42-ACE8-45AB7533C388}" type="datetimeFigureOut">
              <a:rPr lang="en-US" smtClean="0"/>
              <a:t>9/8/23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51E95-AC99-5742-BA5D-E95DBB90FF88}" type="slidenum">
              <a:rPr lang="en-US" smtClean="0"/>
              <a:t>‹#›</a:t>
            </a:fld>
            <a:endParaRPr lang="en-US"/>
          </a:p>
        </p:txBody>
      </p:sp>
    </p:spTree>
    <p:extLst>
      <p:ext uri="{BB962C8B-B14F-4D97-AF65-F5344CB8AC3E}">
        <p14:creationId xmlns:p14="http://schemas.microsoft.com/office/powerpoint/2010/main" val="215908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Tx/>
              <a:buChar char="-"/>
            </a:pPr>
            <a:endParaRPr lang="en-US" dirty="0"/>
          </a:p>
        </p:txBody>
      </p:sp>
      <p:sp>
        <p:nvSpPr>
          <p:cNvPr id="4" name="Slide Number Placeholder 3"/>
          <p:cNvSpPr>
            <a:spLocks noGrp="1"/>
          </p:cNvSpPr>
          <p:nvPr>
            <p:ph type="sldNum" sz="quarter" idx="5"/>
          </p:nvPr>
        </p:nvSpPr>
        <p:spPr/>
        <p:txBody>
          <a:bodyPr/>
          <a:lstStyle/>
          <a:p>
            <a:fld id="{C3369048-C429-BF4B-8B9E-93BF80D06DAE}" type="slidenum">
              <a:rPr lang="en-US" smtClean="0"/>
              <a:t>2</a:t>
            </a:fld>
            <a:endParaRPr lang="en-US"/>
          </a:p>
        </p:txBody>
      </p:sp>
    </p:spTree>
    <p:extLst>
      <p:ext uri="{BB962C8B-B14F-4D97-AF65-F5344CB8AC3E}">
        <p14:creationId xmlns:p14="http://schemas.microsoft.com/office/powerpoint/2010/main" val="46323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69048-C429-BF4B-8B9E-93BF80D06DAE}" type="slidenum">
              <a:rPr lang="en-US" smtClean="0"/>
              <a:t>18</a:t>
            </a:fld>
            <a:endParaRPr lang="en-US"/>
          </a:p>
        </p:txBody>
      </p:sp>
    </p:spTree>
    <p:extLst>
      <p:ext uri="{BB962C8B-B14F-4D97-AF65-F5344CB8AC3E}">
        <p14:creationId xmlns:p14="http://schemas.microsoft.com/office/powerpoint/2010/main" val="1680160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9/8/23</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341629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9/8/23</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53996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9/8/23</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347927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3AE36556-C5C7-4860-8F59-05FE0403C31C}" type="datetime1">
              <a:rPr lang="de-CH" noProof="0" smtClean="0"/>
              <a:t>08.09.23</a:t>
            </a:fld>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sp>
        <p:nvSpPr>
          <p:cNvPr id="8" name="Fußzeilenplatzhalter 4">
            <a:extLst>
              <a:ext uri="{FF2B5EF4-FFF2-40B4-BE49-F238E27FC236}">
                <a16:creationId xmlns:a16="http://schemas.microsoft.com/office/drawing/2014/main" id="{1BC78786-28C3-4EAB-A3FC-1A4BFA8447EC}"/>
              </a:ext>
            </a:extLst>
          </p:cNvPr>
          <p:cNvSpPr txBox="1">
            <a:spLocks/>
          </p:cNvSpPr>
          <p:nvPr userDrawn="1"/>
        </p:nvSpPr>
        <p:spPr>
          <a:xfrm>
            <a:off x="3397975" y="6434655"/>
            <a:ext cx="5400000" cy="216000"/>
          </a:xfrm>
          <a:prstGeom prst="rect">
            <a:avLst/>
          </a:prstGeom>
        </p:spPr>
        <p:txBody>
          <a:bodyPr vert="horz" lIns="0" tIns="0" rIns="0" bIns="0" rtlCol="0" anchor="ctr"/>
          <a:lstStyle>
            <a:defPPr>
              <a:defRPr lang="de-DE"/>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Center for Security Studies at ETH Zürich</a:t>
            </a:r>
            <a:endParaRPr lang="de-CH" dirty="0"/>
          </a:p>
        </p:txBody>
      </p:sp>
      <p:sp>
        <p:nvSpPr>
          <p:cNvPr id="10" name="Text Placeholder 2"/>
          <p:cNvSpPr>
            <a:spLocks noGrp="1"/>
          </p:cNvSpPr>
          <p:nvPr>
            <p:ph type="body" sz="quarter" idx="14"/>
          </p:nvPr>
        </p:nvSpPr>
        <p:spPr>
          <a:xfrm>
            <a:off x="731836" y="1412874"/>
            <a:ext cx="10728326" cy="4680001"/>
          </a:xfrm>
          <a:prstGeom prst="rect">
            <a:avLst/>
          </a:prstGeom>
        </p:spPr>
        <p:txBody>
          <a:bodyPr lIns="0" rIns="0"/>
          <a:lstStyle>
            <a:lvl1pPr marL="342900" indent="-342900">
              <a:spcBef>
                <a:spcPts val="1200"/>
              </a:spcBef>
              <a:spcAft>
                <a:spcPts val="600"/>
              </a:spcAft>
              <a:buClr>
                <a:srgbClr val="AE0E16"/>
              </a:buClr>
              <a:buFontTx/>
              <a:buBlip>
                <a:blip r:embed="rId2"/>
              </a:buBlip>
              <a:defRPr sz="2200">
                <a:latin typeface="+mj-lt"/>
              </a:defRPr>
            </a:lvl1pPr>
            <a:lvl2pPr marL="630238" indent="-271463">
              <a:spcBef>
                <a:spcPts val="0"/>
              </a:spcBef>
              <a:buClr>
                <a:srgbClr val="6F6F6E"/>
              </a:buClr>
              <a:buFontTx/>
              <a:buBlip>
                <a:blip r:embed="rId3"/>
              </a:buBlip>
              <a:defRPr sz="1800">
                <a:latin typeface="+mn-lt"/>
              </a:defRPr>
            </a:lvl2pPr>
            <a:lvl3pPr marL="1143000" indent="-228600">
              <a:buFontTx/>
              <a:buBlip>
                <a:blip r:embed="rId3"/>
              </a:buBlip>
              <a:defRPr sz="1600">
                <a:latin typeface="+mn-lt"/>
              </a:defRPr>
            </a:lvl3pPr>
            <a:lvl4pPr marL="1600200" indent="-228600">
              <a:buFontTx/>
              <a:buBlip>
                <a:blip r:embed="rId3"/>
              </a:buBlip>
              <a:defRPr sz="1400">
                <a:latin typeface="+mj-lt"/>
              </a:defRPr>
            </a:lvl4pPr>
            <a:lvl5pPr marL="2000250" indent="-171450">
              <a:buFontTx/>
              <a:buBlip>
                <a:blip r:embed="rId3"/>
              </a:buBlip>
              <a:defRPr sz="12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697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9/8/23</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25408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9/8/23</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10685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9/8/23</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78405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9/8/23</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31182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9/8/23</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8595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9/8/23</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899693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9/8/23</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42906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9/8/23</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35194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9/8/23</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90899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fr.org/cyber-operations/" TargetMode="Externa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4/relationships/chartEx" Target="../charts/chartEx1.xml"/><Relationship Id="rId1" Type="http://schemas.openxmlformats.org/officeDocument/2006/relationships/slideLayout" Target="../slideLayouts/slideLayout12.xml"/><Relationship Id="rId4" Type="http://schemas.openxmlformats.org/officeDocument/2006/relationships/hyperlink" Target="https://www.cfr.org/cyber-operation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spreadsheets/d/1H9_xaxQHpWaa4O_Son4Gx0YOIzlcBWMsdvePFX68EKU/edit#gid=1864660085" TargetMode="Externa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24" name="Picture 3" descr="Padlock on computer motherboard">
            <a:extLst>
              <a:ext uri="{FF2B5EF4-FFF2-40B4-BE49-F238E27FC236}">
                <a16:creationId xmlns:a16="http://schemas.microsoft.com/office/drawing/2014/main" id="{181BE195-0A99-BD58-1572-C7AC347027E5}"/>
              </a:ext>
            </a:extLst>
          </p:cNvPr>
          <p:cNvPicPr>
            <a:picLocks noChangeAspect="1"/>
          </p:cNvPicPr>
          <p:nvPr/>
        </p:nvPicPr>
        <p:blipFill rotWithShape="1">
          <a:blip r:embed="rId2">
            <a:alphaModFix amt="40000"/>
          </a:blip>
          <a:srcRect r="-1" b="15708"/>
          <a:stretch/>
        </p:blipFill>
        <p:spPr>
          <a:xfrm>
            <a:off x="1525" y="10"/>
            <a:ext cx="12188951" cy="6857990"/>
          </a:xfrm>
          <a:prstGeom prst="rect">
            <a:avLst/>
          </a:prstGeom>
        </p:spPr>
      </p:pic>
      <p:grpSp>
        <p:nvGrpSpPr>
          <p:cNvPr id="25"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60DAA91A-2557-3978-B86E-586BE480E6FF}"/>
              </a:ext>
            </a:extLst>
          </p:cNvPr>
          <p:cNvSpPr>
            <a:spLocks noGrp="1"/>
          </p:cNvSpPr>
          <p:nvPr>
            <p:ph type="ctrTitle"/>
          </p:nvPr>
        </p:nvSpPr>
        <p:spPr>
          <a:xfrm>
            <a:off x="2062976" y="1122363"/>
            <a:ext cx="8084634" cy="2387600"/>
          </a:xfrm>
        </p:spPr>
        <p:txBody>
          <a:bodyPr>
            <a:normAutofit/>
          </a:bodyPr>
          <a:lstStyle/>
          <a:p>
            <a:r>
              <a:rPr lang="de-CH" dirty="0">
                <a:solidFill>
                  <a:srgbClr val="FFFFFF"/>
                </a:solidFill>
              </a:rPr>
              <a:t>Offensive </a:t>
            </a:r>
            <a:r>
              <a:rPr lang="de-CH" dirty="0" err="1">
                <a:solidFill>
                  <a:srgbClr val="FFFFFF"/>
                </a:solidFill>
              </a:rPr>
              <a:t>Cyber</a:t>
            </a:r>
            <a:r>
              <a:rPr lang="de-CH" dirty="0">
                <a:solidFill>
                  <a:srgbClr val="FFFFFF"/>
                </a:solidFill>
              </a:rPr>
              <a:t> </a:t>
            </a:r>
            <a:r>
              <a:rPr lang="de-CH" dirty="0" err="1">
                <a:solidFill>
                  <a:srgbClr val="FFFFFF"/>
                </a:solidFill>
              </a:rPr>
              <a:t>Operations</a:t>
            </a:r>
            <a:r>
              <a:rPr lang="de-CH" dirty="0">
                <a:solidFill>
                  <a:srgbClr val="FFFFFF"/>
                </a:solidFill>
              </a:rPr>
              <a:t> </a:t>
            </a:r>
            <a:br>
              <a:rPr lang="de-CH" dirty="0">
                <a:solidFill>
                  <a:srgbClr val="FFFFFF"/>
                </a:solidFill>
              </a:rPr>
            </a:br>
            <a:r>
              <a:rPr lang="de-CH" dirty="0">
                <a:solidFill>
                  <a:srgbClr val="FFFFFF"/>
                </a:solidFill>
              </a:rPr>
              <a:t>in </a:t>
            </a:r>
            <a:r>
              <a:rPr lang="de-CH" dirty="0" err="1">
                <a:solidFill>
                  <a:srgbClr val="FFFFFF"/>
                </a:solidFill>
              </a:rPr>
              <a:t>Context</a:t>
            </a:r>
            <a:endParaRPr lang="de-CH" dirty="0">
              <a:solidFill>
                <a:srgbClr val="FFFFFF"/>
              </a:solidFill>
            </a:endParaRPr>
          </a:p>
        </p:txBody>
      </p:sp>
      <p:sp>
        <p:nvSpPr>
          <p:cNvPr id="3" name="Untertitel 2">
            <a:extLst>
              <a:ext uri="{FF2B5EF4-FFF2-40B4-BE49-F238E27FC236}">
                <a16:creationId xmlns:a16="http://schemas.microsoft.com/office/drawing/2014/main" id="{D357041E-69C5-9300-5918-D55C8CB12DF7}"/>
              </a:ext>
            </a:extLst>
          </p:cNvPr>
          <p:cNvSpPr>
            <a:spLocks noGrp="1"/>
          </p:cNvSpPr>
          <p:nvPr>
            <p:ph type="subTitle" idx="1"/>
          </p:nvPr>
        </p:nvSpPr>
        <p:spPr>
          <a:xfrm>
            <a:off x="2562606" y="3602038"/>
            <a:ext cx="7063739" cy="1655762"/>
          </a:xfrm>
        </p:spPr>
        <p:txBody>
          <a:bodyPr>
            <a:normAutofit/>
          </a:bodyPr>
          <a:lstStyle/>
          <a:p>
            <a:r>
              <a:rPr lang="de-CH" dirty="0">
                <a:solidFill>
                  <a:srgbClr val="FFFFFF"/>
                </a:solidFill>
              </a:rPr>
              <a:t>Myriam Dunn Cavelty</a:t>
            </a:r>
          </a:p>
          <a:p>
            <a:r>
              <a:rPr lang="de-CH" dirty="0" err="1">
                <a:solidFill>
                  <a:srgbClr val="FFFFFF"/>
                </a:solidFill>
              </a:rPr>
              <a:t>BSides</a:t>
            </a:r>
            <a:r>
              <a:rPr lang="de-CH" dirty="0">
                <a:solidFill>
                  <a:srgbClr val="FFFFFF"/>
                </a:solidFill>
              </a:rPr>
              <a:t> Zürich 9/9</a:t>
            </a:r>
            <a:r>
              <a:rPr lang="de-CH" baseline="30000" dirty="0">
                <a:solidFill>
                  <a:srgbClr val="FFFFFF"/>
                </a:solidFill>
              </a:rPr>
              <a:t>23</a:t>
            </a:r>
          </a:p>
        </p:txBody>
      </p:sp>
    </p:spTree>
    <p:extLst>
      <p:ext uri="{BB962C8B-B14F-4D97-AF65-F5344CB8AC3E}">
        <p14:creationId xmlns:p14="http://schemas.microsoft.com/office/powerpoint/2010/main" val="73823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2">
            <a:extLst>
              <a:ext uri="{FF2B5EF4-FFF2-40B4-BE49-F238E27FC236}">
                <a16:creationId xmlns:a16="http://schemas.microsoft.com/office/drawing/2014/main" id="{2B83EA36-34E4-3120-64A5-2BE6B4478C2E}"/>
              </a:ext>
            </a:extLst>
          </p:cNvPr>
          <p:cNvGraphicFramePr/>
          <p:nvPr>
            <p:extLst>
              <p:ext uri="{D42A27DB-BD31-4B8C-83A1-F6EECF244321}">
                <p14:modId xmlns:p14="http://schemas.microsoft.com/office/powerpoint/2010/main" val="3118213634"/>
              </p:ext>
            </p:extLst>
          </p:nvPr>
        </p:nvGraphicFramePr>
        <p:xfrm>
          <a:off x="970157" y="741391"/>
          <a:ext cx="10183838" cy="524681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EAA859CA-D482-304C-A759-16AD9D369967}"/>
              </a:ext>
            </a:extLst>
          </p:cNvPr>
          <p:cNvSpPr txBox="1"/>
          <p:nvPr/>
        </p:nvSpPr>
        <p:spPr>
          <a:xfrm>
            <a:off x="4098074" y="6116609"/>
            <a:ext cx="6099716" cy="523220"/>
          </a:xfrm>
          <a:prstGeom prst="rect">
            <a:avLst/>
          </a:prstGeom>
          <a:noFill/>
        </p:spPr>
        <p:txBody>
          <a:bodyPr wrap="square">
            <a:spAutoFit/>
          </a:bodyPr>
          <a:lstStyle/>
          <a:p>
            <a:r>
              <a:rPr lang="en-GB" sz="1400" dirty="0">
                <a:effectLst/>
                <a:ea typeface="Calibri" panose="020F0502020204030204" pitchFamily="34" charset="0"/>
              </a:rPr>
              <a:t>Council of Foreign Relations “Cyber Operations Tracker” (COT) since 2005 (dataset available for download) </a:t>
            </a:r>
            <a:r>
              <a:rPr lang="en-GB" sz="1400" u="sng" dirty="0">
                <a:solidFill>
                  <a:srgbClr val="0563C1"/>
                </a:solidFill>
                <a:effectLst/>
                <a:ea typeface="Calibri" panose="020F0502020204030204" pitchFamily="34" charset="0"/>
                <a:hlinkClick r:id="rId3"/>
              </a:rPr>
              <a:t>https://www.cfr.org/cyber-operations/</a:t>
            </a:r>
            <a:r>
              <a:rPr lang="en-CH" sz="1400" dirty="0">
                <a:effectLst/>
              </a:rPr>
              <a:t> </a:t>
            </a:r>
            <a:endParaRPr lang="en-US" sz="1400" dirty="0"/>
          </a:p>
        </p:txBody>
      </p:sp>
    </p:spTree>
    <p:extLst>
      <p:ext uri="{BB962C8B-B14F-4D97-AF65-F5344CB8AC3E}">
        <p14:creationId xmlns:p14="http://schemas.microsoft.com/office/powerpoint/2010/main" val="2225734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9BB43-AEC3-1BEB-9F4E-EE528E83D17C}"/>
              </a:ext>
            </a:extLst>
          </p:cNvPr>
          <p:cNvSpPr>
            <a:spLocks noGrp="1"/>
          </p:cNvSpPr>
          <p:nvPr>
            <p:ph type="title"/>
          </p:nvPr>
        </p:nvSpPr>
        <p:spPr>
          <a:xfrm>
            <a:off x="476249" y="-79623"/>
            <a:ext cx="10515600" cy="1325563"/>
          </a:xfrm>
        </p:spPr>
        <p:txBody>
          <a:bodyPr>
            <a:normAutofit/>
          </a:bodyPr>
          <a:lstStyle/>
          <a:p>
            <a:pPr algn="ctr"/>
            <a:r>
              <a:rPr lang="en-GB" sz="3600" dirty="0">
                <a:effectLst/>
                <a:latin typeface="+mn-lt"/>
                <a:ea typeface="Calibri" panose="020F0502020204030204" pitchFamily="34" charset="0"/>
              </a:rPr>
              <a:t>Incident Type, 2005-2022</a:t>
            </a:r>
            <a:endParaRPr lang="en-US" sz="3600" dirty="0"/>
          </a:p>
        </p:txBody>
      </p:sp>
      <p:sp>
        <p:nvSpPr>
          <p:cNvPr id="4" name="Foliennummernplatzhalter 3">
            <a:extLst>
              <a:ext uri="{FF2B5EF4-FFF2-40B4-BE49-F238E27FC236}">
                <a16:creationId xmlns:a16="http://schemas.microsoft.com/office/drawing/2014/main" id="{C6146DF3-7BA1-9872-881F-C35A2827E3F3}"/>
              </a:ext>
            </a:extLst>
          </p:cNvPr>
          <p:cNvSpPr>
            <a:spLocks noGrp="1"/>
          </p:cNvSpPr>
          <p:nvPr>
            <p:ph type="sldNum" sz="quarter" idx="12"/>
          </p:nvPr>
        </p:nvSpPr>
        <p:spPr/>
        <p:txBody>
          <a:bodyPr/>
          <a:lstStyle/>
          <a:p>
            <a:fld id="{5ACA52AF-F19D-405C-AD5F-7D94B96A5CC3}" type="slidenum">
              <a:rPr lang="de-CH" noProof="0" smtClean="0"/>
              <a:t>11</a:t>
            </a:fld>
            <a:endParaRPr lang="de-CH" noProof="0"/>
          </a:p>
        </p:txBody>
      </p:sp>
      <mc:AlternateContent xmlns:mc="http://schemas.openxmlformats.org/markup-compatibility/2006">
        <mc:Choice xmlns:cx2="http://schemas.microsoft.com/office/drawing/2015/10/21/chartex" Requires="cx2">
          <p:graphicFrame>
            <p:nvGraphicFramePr>
              <p:cNvPr id="6" name="Chart 3">
                <a:extLst>
                  <a:ext uri="{FF2B5EF4-FFF2-40B4-BE49-F238E27FC236}">
                    <a16:creationId xmlns:a16="http://schemas.microsoft.com/office/drawing/2014/main" id="{2BAA1F08-5665-EBC1-AF71-B9982FED3E2B}"/>
                  </a:ext>
                </a:extLst>
              </p:cNvPr>
              <p:cNvGraphicFramePr/>
              <p:nvPr>
                <p:extLst>
                  <p:ext uri="{D42A27DB-BD31-4B8C-83A1-F6EECF244321}">
                    <p14:modId xmlns:p14="http://schemas.microsoft.com/office/powerpoint/2010/main" val="3994457154"/>
                  </p:ext>
                </p:extLst>
              </p:nvPr>
            </p:nvGraphicFramePr>
            <p:xfrm>
              <a:off x="1200151" y="922987"/>
              <a:ext cx="9020174" cy="5269208"/>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6" name="Chart 3">
                <a:extLst>
                  <a:ext uri="{FF2B5EF4-FFF2-40B4-BE49-F238E27FC236}">
                    <a16:creationId xmlns:a16="http://schemas.microsoft.com/office/drawing/2014/main" id="{2BAA1F08-5665-EBC1-AF71-B9982FED3E2B}"/>
                  </a:ext>
                </a:extLst>
              </p:cNvPr>
              <p:cNvPicPr>
                <a:picLocks noGrp="1" noRot="1" noChangeAspect="1" noMove="1" noResize="1" noEditPoints="1" noAdjustHandles="1" noChangeArrowheads="1" noChangeShapeType="1"/>
              </p:cNvPicPr>
              <p:nvPr/>
            </p:nvPicPr>
            <p:blipFill>
              <a:blip r:embed="rId3"/>
              <a:stretch>
                <a:fillRect/>
              </a:stretch>
            </p:blipFill>
            <p:spPr>
              <a:xfrm>
                <a:off x="1200151" y="922987"/>
                <a:ext cx="9020174" cy="5269208"/>
              </a:xfrm>
              <a:prstGeom prst="rect">
                <a:avLst/>
              </a:prstGeom>
            </p:spPr>
          </p:pic>
        </mc:Fallback>
      </mc:AlternateContent>
      <p:sp>
        <p:nvSpPr>
          <p:cNvPr id="10" name="Textfeld 9">
            <a:extLst>
              <a:ext uri="{FF2B5EF4-FFF2-40B4-BE49-F238E27FC236}">
                <a16:creationId xmlns:a16="http://schemas.microsoft.com/office/drawing/2014/main" id="{62B7AEAD-67FB-17BF-0273-0AC0521D72AA}"/>
              </a:ext>
            </a:extLst>
          </p:cNvPr>
          <p:cNvSpPr txBox="1"/>
          <p:nvPr/>
        </p:nvSpPr>
        <p:spPr>
          <a:xfrm>
            <a:off x="6934200" y="6240226"/>
            <a:ext cx="6096000" cy="430887"/>
          </a:xfrm>
          <a:prstGeom prst="rect">
            <a:avLst/>
          </a:prstGeom>
          <a:noFill/>
        </p:spPr>
        <p:txBody>
          <a:bodyPr wrap="square">
            <a:spAutoFit/>
          </a:bodyPr>
          <a:lstStyle/>
          <a:p>
            <a:r>
              <a:rPr lang="en-GB" sz="1100" dirty="0">
                <a:effectLst/>
                <a:ea typeface="Calibri" panose="020F0502020204030204" pitchFamily="34" charset="0"/>
              </a:rPr>
              <a:t>Data: Council of Foreign Relations “Cyber Operations Tracker” (COT)</a:t>
            </a:r>
            <a:endParaRPr lang="en-GB" sz="1200" dirty="0">
              <a:effectLst/>
              <a:ea typeface="Calibri" panose="020F0502020204030204" pitchFamily="34" charset="0"/>
            </a:endParaRPr>
          </a:p>
          <a:p>
            <a:r>
              <a:rPr lang="en-GB" sz="1100" dirty="0">
                <a:effectLst/>
                <a:ea typeface="Calibri" panose="020F0502020204030204" pitchFamily="34" charset="0"/>
              </a:rPr>
              <a:t>(dataset available for download) </a:t>
            </a:r>
            <a:r>
              <a:rPr lang="en-GB" sz="1100" u="sng" dirty="0">
                <a:solidFill>
                  <a:srgbClr val="0563C1"/>
                </a:solidFill>
                <a:effectLst/>
                <a:ea typeface="Calibri" panose="020F0502020204030204" pitchFamily="34" charset="0"/>
                <a:hlinkClick r:id="rId4"/>
              </a:rPr>
              <a:t>https://www.cfr.org/cyber-operations/</a:t>
            </a:r>
            <a:endParaRPr lang="de-CH" sz="1100" dirty="0"/>
          </a:p>
        </p:txBody>
      </p:sp>
      <p:sp>
        <p:nvSpPr>
          <p:cNvPr id="13" name="TextBox 1">
            <a:extLst>
              <a:ext uri="{FF2B5EF4-FFF2-40B4-BE49-F238E27FC236}">
                <a16:creationId xmlns:a16="http://schemas.microsoft.com/office/drawing/2014/main" id="{0245BC66-CCB2-0C88-0D1F-AB41D6E25BDF}"/>
              </a:ext>
            </a:extLst>
          </p:cNvPr>
          <p:cNvSpPr txBox="1"/>
          <p:nvPr/>
        </p:nvSpPr>
        <p:spPr>
          <a:xfrm rot="20844313">
            <a:off x="2259269" y="3640530"/>
            <a:ext cx="1969039" cy="2616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effectLst>
            <a:outerShdw blurRad="50800" dist="38100" dir="2700000" algn="tl" rotWithShape="0">
              <a:prstClr val="black">
                <a:alpha val="40000"/>
              </a:prstClr>
            </a:outerShdw>
            <a:reflection blurRad="6350" stA="50000" endA="300" endPos="38500" dist="50800" dir="5400000" sy="-100000" algn="bl" rotWithShape="0"/>
          </a:effectLst>
        </p:spPr>
        <p:txBody>
          <a:bodyPr wrap="square" rtlCol="0">
            <a:spAutoFit/>
          </a:bodyPr>
          <a:lstStyle/>
          <a:p>
            <a:r>
              <a:rPr lang="en-GB" sz="1100">
                <a:effectLst/>
                <a:ea typeface="Calibri" panose="020F0502020204030204" pitchFamily="34" charset="0"/>
              </a:rPr>
              <a:t>Category added after 2018!</a:t>
            </a:r>
            <a:endParaRPr lang="de-CH" sz="1100" dirty="0"/>
          </a:p>
        </p:txBody>
      </p:sp>
    </p:spTree>
    <p:extLst>
      <p:ext uri="{BB962C8B-B14F-4D97-AF65-F5344CB8AC3E}">
        <p14:creationId xmlns:p14="http://schemas.microsoft.com/office/powerpoint/2010/main" val="127877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65A7-695E-58F8-DA40-506B4C2E97B4}"/>
              </a:ext>
            </a:extLst>
          </p:cNvPr>
          <p:cNvSpPr>
            <a:spLocks noGrp="1"/>
          </p:cNvSpPr>
          <p:nvPr>
            <p:ph type="title"/>
          </p:nvPr>
        </p:nvSpPr>
        <p:spPr/>
        <p:txBody>
          <a:bodyPr vert="horz" lIns="91440" tIns="45720" rIns="91440" bIns="45720" rtlCol="0" anchor="b">
            <a:normAutofit/>
          </a:bodyPr>
          <a:lstStyle/>
          <a:p>
            <a:r>
              <a:rPr lang="en-US" sz="3200" kern="1200" dirty="0">
                <a:solidFill>
                  <a:schemeClr val="accent4"/>
                </a:solidFill>
                <a:latin typeface="+mj-lt"/>
                <a:ea typeface="+mj-ea"/>
                <a:cs typeface="+mj-cs"/>
              </a:rPr>
              <a:t>Actors / Profiles</a:t>
            </a:r>
            <a:br>
              <a:rPr lang="en-US" sz="3200" kern="1200" dirty="0">
                <a:solidFill>
                  <a:schemeClr val="tx1"/>
                </a:solidFill>
                <a:latin typeface="+mj-lt"/>
                <a:ea typeface="+mj-ea"/>
                <a:cs typeface="+mj-cs"/>
              </a:rPr>
            </a:br>
            <a:endParaRPr lang="en-US" sz="3200" kern="1200" dirty="0">
              <a:solidFill>
                <a:schemeClr val="tx1"/>
              </a:solidFill>
              <a:latin typeface="+mj-lt"/>
              <a:ea typeface="+mj-ea"/>
              <a:cs typeface="+mj-cs"/>
            </a:endParaRPr>
          </a:p>
        </p:txBody>
      </p:sp>
      <p:sp>
        <p:nvSpPr>
          <p:cNvPr id="4" name="Foliennummernplatzhalter 3">
            <a:extLst>
              <a:ext uri="{FF2B5EF4-FFF2-40B4-BE49-F238E27FC236}">
                <a16:creationId xmlns:a16="http://schemas.microsoft.com/office/drawing/2014/main" id="{966A4B1C-7B59-BF54-B232-CE5CDE1FB4D4}"/>
              </a:ext>
            </a:extLst>
          </p:cNvPr>
          <p:cNvSpPr>
            <a:spLocks noGrp="1"/>
          </p:cNvSpPr>
          <p:nvPr>
            <p:ph type="sldNum" sz="quarter" idx="12"/>
          </p:nvPr>
        </p:nvSpPr>
        <p:spPr/>
        <p:txBody>
          <a:bodyPr vert="horz" lIns="91440" tIns="45720" rIns="91440" bIns="45720" rtlCol="0" anchor="ctr">
            <a:normAutofit lnSpcReduction="10000"/>
          </a:bodyPr>
          <a:lstStyle/>
          <a:p>
            <a:pPr defTabSz="914400">
              <a:spcAft>
                <a:spcPts val="600"/>
              </a:spcAft>
            </a:pPr>
            <a:fld id="{5ACA52AF-F19D-405C-AD5F-7D94B96A5CC3}" type="slidenum">
              <a:rPr lang="en-US" noProof="0" smtClean="0">
                <a:solidFill>
                  <a:schemeClr val="tx1">
                    <a:lumMod val="50000"/>
                    <a:lumOff val="50000"/>
                  </a:schemeClr>
                </a:solidFill>
              </a:rPr>
              <a:pPr defTabSz="914400">
                <a:spcAft>
                  <a:spcPts val="600"/>
                </a:spcAft>
              </a:pPr>
              <a:t>12</a:t>
            </a:fld>
            <a:endParaRPr lang="en-US" noProof="0">
              <a:solidFill>
                <a:schemeClr val="tx1">
                  <a:lumMod val="50000"/>
                  <a:lumOff val="50000"/>
                </a:schemeClr>
              </a:solidFill>
            </a:endParaRPr>
          </a:p>
        </p:txBody>
      </p:sp>
      <p:sp>
        <p:nvSpPr>
          <p:cNvPr id="6" name="Textplatzhalter 5">
            <a:extLst>
              <a:ext uri="{FF2B5EF4-FFF2-40B4-BE49-F238E27FC236}">
                <a16:creationId xmlns:a16="http://schemas.microsoft.com/office/drawing/2014/main" id="{B05478CC-B6A1-8171-D3DF-7E9690561FE7}"/>
              </a:ext>
            </a:extLst>
          </p:cNvPr>
          <p:cNvSpPr>
            <a:spLocks noGrp="1"/>
          </p:cNvSpPr>
          <p:nvPr>
            <p:ph type="body" sz="quarter" idx="4294967295"/>
          </p:nvPr>
        </p:nvSpPr>
        <p:spPr>
          <a:xfrm>
            <a:off x="487680" y="1829752"/>
            <a:ext cx="3889375" cy="3900487"/>
          </a:xfrm>
        </p:spPr>
        <p:txBody>
          <a:bodyPr vert="horz" lIns="91440" tIns="45720" rIns="91440" bIns="45720" rtlCol="0" anchor="t">
            <a:normAutofit lnSpcReduction="10000"/>
          </a:bodyPr>
          <a:lstStyle/>
          <a:p>
            <a:pPr indent="-228600">
              <a:buFont typeface="Arial" panose="020B0604020202020204" pitchFamily="34" charset="0"/>
              <a:buChar char="•"/>
            </a:pPr>
            <a:r>
              <a:rPr lang="en-US" sz="2400" dirty="0">
                <a:effectLst/>
                <a:latin typeface="+mn-lt"/>
              </a:rPr>
              <a:t>Since 2005, thirty-four countries are suspected of sponsoring cyber operations</a:t>
            </a:r>
          </a:p>
          <a:p>
            <a:pPr indent="-228600">
              <a:buFont typeface="Arial" panose="020B0604020202020204" pitchFamily="34" charset="0"/>
              <a:buChar char="•"/>
            </a:pPr>
            <a:r>
              <a:rPr lang="en-US" sz="2400" dirty="0">
                <a:effectLst/>
                <a:latin typeface="+mn-lt"/>
              </a:rPr>
              <a:t>China, Russia, Iran, and North Korea sponsored 77 percent of all suspected operations</a:t>
            </a:r>
          </a:p>
          <a:p>
            <a:pPr indent="-228600">
              <a:buFont typeface="Arial" panose="020B0604020202020204" pitchFamily="34" charset="0"/>
              <a:buChar char="•"/>
            </a:pPr>
            <a:r>
              <a:rPr lang="en-US" sz="2400" dirty="0">
                <a:latin typeface="+mn-lt"/>
              </a:rPr>
              <a:t>… What don’t we see? (i.e. which data is not publicly available) </a:t>
            </a:r>
            <a:endParaRPr lang="en-US" sz="2000" dirty="0">
              <a:latin typeface="+mn-lt"/>
            </a:endParaRPr>
          </a:p>
        </p:txBody>
      </p:sp>
      <p:graphicFrame>
        <p:nvGraphicFramePr>
          <p:cNvPr id="8" name="Diagramm 7">
            <a:extLst>
              <a:ext uri="{FF2B5EF4-FFF2-40B4-BE49-F238E27FC236}">
                <a16:creationId xmlns:a16="http://schemas.microsoft.com/office/drawing/2014/main" id="{BD55C69F-CBEF-5312-0448-1B07C0EB4080}"/>
              </a:ext>
            </a:extLst>
          </p:cNvPr>
          <p:cNvGraphicFramePr/>
          <p:nvPr/>
        </p:nvGraphicFramePr>
        <p:xfrm>
          <a:off x="4600575" y="741391"/>
          <a:ext cx="6915150" cy="53845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ontent Placeholder 21">
            <a:extLst>
              <a:ext uri="{FF2B5EF4-FFF2-40B4-BE49-F238E27FC236}">
                <a16:creationId xmlns:a16="http://schemas.microsoft.com/office/drawing/2014/main" id="{0C636B4A-3878-FB73-7ABE-2442C0B6A80D}"/>
              </a:ext>
            </a:extLst>
          </p:cNvPr>
          <p:cNvGraphicFramePr>
            <a:graphicFrameLocks/>
          </p:cNvGraphicFramePr>
          <p:nvPr>
            <p:extLst>
              <p:ext uri="{D42A27DB-BD31-4B8C-83A1-F6EECF244321}">
                <p14:modId xmlns:p14="http://schemas.microsoft.com/office/powerpoint/2010/main" val="3968166331"/>
              </p:ext>
            </p:extLst>
          </p:nvPr>
        </p:nvGraphicFramePr>
        <p:xfrm>
          <a:off x="4795024" y="367391"/>
          <a:ext cx="6685846" cy="5620815"/>
        </p:xfrm>
        <a:graphic>
          <a:graphicData uri="http://schemas.openxmlformats.org/drawingml/2006/table">
            <a:tbl>
              <a:tblPr firstRow="1" firstCol="1" bandRow="1">
                <a:tableStyleId>{5C22544A-7EE6-4342-B048-85BDC9FD1C3A}</a:tableStyleId>
              </a:tblPr>
              <a:tblGrid>
                <a:gridCol w="3342923">
                  <a:extLst>
                    <a:ext uri="{9D8B030D-6E8A-4147-A177-3AD203B41FA5}">
                      <a16:colId xmlns:a16="http://schemas.microsoft.com/office/drawing/2014/main" val="2360315532"/>
                    </a:ext>
                  </a:extLst>
                </a:gridCol>
                <a:gridCol w="3342923">
                  <a:extLst>
                    <a:ext uri="{9D8B030D-6E8A-4147-A177-3AD203B41FA5}">
                      <a16:colId xmlns:a16="http://schemas.microsoft.com/office/drawing/2014/main" val="922755340"/>
                    </a:ext>
                  </a:extLst>
                </a:gridCol>
              </a:tblGrid>
              <a:tr h="719807">
                <a:tc gridSpan="2">
                  <a:txBody>
                    <a:bodyPr/>
                    <a:lstStyle/>
                    <a:p>
                      <a:pPr>
                        <a:lnSpc>
                          <a:spcPct val="100000"/>
                        </a:lnSpc>
                        <a:spcBef>
                          <a:spcPts val="0"/>
                        </a:spcBef>
                        <a:spcAft>
                          <a:spcPts val="0"/>
                        </a:spcAft>
                      </a:pPr>
                      <a:r>
                        <a:rPr lang="en-GB" sz="1800" dirty="0">
                          <a:solidFill>
                            <a:schemeClr val="bg1"/>
                          </a:solidFill>
                          <a:effectLst/>
                        </a:rPr>
                        <a:t># of identified APTs / country (September 2023) </a:t>
                      </a:r>
                    </a:p>
                    <a:p>
                      <a:pPr>
                        <a:lnSpc>
                          <a:spcPct val="100000"/>
                        </a:lnSpc>
                        <a:spcBef>
                          <a:spcPts val="0"/>
                        </a:spcBef>
                        <a:spcAft>
                          <a:spcPts val="0"/>
                        </a:spcAft>
                      </a:pPr>
                      <a:r>
                        <a:rPr lang="en-GB" sz="1600" dirty="0">
                          <a:solidFill>
                            <a:schemeClr val="bg1"/>
                          </a:solidFill>
                          <a:effectLst/>
                        </a:rPr>
                        <a:t>(source: </a:t>
                      </a:r>
                      <a:r>
                        <a:rPr lang="en-GB" sz="1600" dirty="0">
                          <a:solidFill>
                            <a:schemeClr val="bg1"/>
                          </a:solidFill>
                          <a:effectLst/>
                          <a:hlinkClick r:id="rId3"/>
                        </a:rPr>
                        <a:t>APT Groups and Operations</a:t>
                      </a:r>
                      <a:r>
                        <a:rPr lang="en-GB" sz="1600" dirty="0">
                          <a:solidFill>
                            <a:schemeClr val="bg1"/>
                          </a:solidFill>
                          <a:effectLst/>
                        </a:rPr>
                        <a:t>)</a:t>
                      </a:r>
                      <a:endParaRPr lang="en-CH"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122538853"/>
                  </a:ext>
                </a:extLst>
              </a:tr>
              <a:tr h="700144">
                <a:tc>
                  <a:txBody>
                    <a:bodyPr/>
                    <a:lstStyle/>
                    <a:p>
                      <a:pPr>
                        <a:lnSpc>
                          <a:spcPct val="150000"/>
                        </a:lnSpc>
                        <a:spcBef>
                          <a:spcPts val="600"/>
                        </a:spcBef>
                        <a:spcAft>
                          <a:spcPts val="600"/>
                        </a:spcAft>
                      </a:pPr>
                      <a:r>
                        <a:rPr lang="en-GB" sz="2400" dirty="0">
                          <a:effectLst/>
                        </a:rPr>
                        <a:t>China</a:t>
                      </a:r>
                      <a:endParaRPr lang="en-CH"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Bef>
                          <a:spcPts val="600"/>
                        </a:spcBef>
                        <a:spcAft>
                          <a:spcPts val="600"/>
                        </a:spcAft>
                      </a:pPr>
                      <a:r>
                        <a:rPr lang="en-GB" sz="2400" dirty="0">
                          <a:effectLst/>
                          <a:latin typeface="+mn-lt"/>
                        </a:rPr>
                        <a:t>126</a:t>
                      </a:r>
                      <a:endParaRPr lang="en-CH"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9575006"/>
                  </a:ext>
                </a:extLst>
              </a:tr>
              <a:tr h="700144">
                <a:tc>
                  <a:txBody>
                    <a:bodyPr/>
                    <a:lstStyle/>
                    <a:p>
                      <a:pPr>
                        <a:lnSpc>
                          <a:spcPct val="150000"/>
                        </a:lnSpc>
                        <a:spcBef>
                          <a:spcPts val="600"/>
                        </a:spcBef>
                        <a:spcAft>
                          <a:spcPts val="600"/>
                        </a:spcAft>
                      </a:pPr>
                      <a:r>
                        <a:rPr lang="en-GB" sz="2400" dirty="0">
                          <a:effectLst/>
                        </a:rPr>
                        <a:t>Iran</a:t>
                      </a:r>
                      <a:endParaRPr lang="en-CH"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Bef>
                          <a:spcPts val="600"/>
                        </a:spcBef>
                        <a:spcAft>
                          <a:spcPts val="600"/>
                        </a:spcAft>
                      </a:pPr>
                      <a:r>
                        <a:rPr lang="en-GB" sz="2400" dirty="0">
                          <a:effectLst/>
                          <a:latin typeface="+mn-lt"/>
                        </a:rPr>
                        <a:t>40</a:t>
                      </a:r>
                      <a:endParaRPr lang="en-CH"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0875808"/>
                  </a:ext>
                </a:extLst>
              </a:tr>
              <a:tr h="700144">
                <a:tc>
                  <a:txBody>
                    <a:bodyPr/>
                    <a:lstStyle/>
                    <a:p>
                      <a:pPr>
                        <a:lnSpc>
                          <a:spcPct val="150000"/>
                        </a:lnSpc>
                        <a:spcBef>
                          <a:spcPts val="600"/>
                        </a:spcBef>
                        <a:spcAft>
                          <a:spcPts val="600"/>
                        </a:spcAft>
                      </a:pPr>
                      <a:r>
                        <a:rPr lang="en-GB" sz="2400" dirty="0">
                          <a:effectLst/>
                        </a:rPr>
                        <a:t>Russia</a:t>
                      </a:r>
                      <a:endParaRPr lang="en-CH"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Bef>
                          <a:spcPts val="600"/>
                        </a:spcBef>
                        <a:spcAft>
                          <a:spcPts val="600"/>
                        </a:spcAft>
                      </a:pPr>
                      <a:r>
                        <a:rPr lang="en-GB" sz="2400" dirty="0">
                          <a:effectLst/>
                          <a:latin typeface="+mn-lt"/>
                        </a:rPr>
                        <a:t>37</a:t>
                      </a:r>
                      <a:endParaRPr lang="en-CH"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9837517"/>
                  </a:ext>
                </a:extLst>
              </a:tr>
              <a:tr h="700144">
                <a:tc>
                  <a:txBody>
                    <a:bodyPr/>
                    <a:lstStyle/>
                    <a:p>
                      <a:pPr>
                        <a:lnSpc>
                          <a:spcPct val="150000"/>
                        </a:lnSpc>
                        <a:spcBef>
                          <a:spcPts val="600"/>
                        </a:spcBef>
                        <a:spcAft>
                          <a:spcPts val="600"/>
                        </a:spcAft>
                      </a:pPr>
                      <a:r>
                        <a:rPr lang="en-GB" sz="2400" dirty="0">
                          <a:effectLst/>
                        </a:rPr>
                        <a:t>Middle East</a:t>
                      </a:r>
                      <a:endParaRPr lang="en-CH"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Bef>
                          <a:spcPts val="600"/>
                        </a:spcBef>
                        <a:spcAft>
                          <a:spcPts val="600"/>
                        </a:spcAft>
                      </a:pPr>
                      <a:r>
                        <a:rPr lang="en-GB" sz="2400" dirty="0">
                          <a:effectLst/>
                          <a:latin typeface="+mn-lt"/>
                        </a:rPr>
                        <a:t>25</a:t>
                      </a:r>
                      <a:endParaRPr lang="en-CH"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3992161"/>
                  </a:ext>
                </a:extLst>
              </a:tr>
              <a:tr h="700144">
                <a:tc>
                  <a:txBody>
                    <a:bodyPr/>
                    <a:lstStyle/>
                    <a:p>
                      <a:pPr>
                        <a:lnSpc>
                          <a:spcPct val="150000"/>
                        </a:lnSpc>
                        <a:spcBef>
                          <a:spcPts val="600"/>
                        </a:spcBef>
                        <a:spcAft>
                          <a:spcPts val="600"/>
                        </a:spcAft>
                      </a:pPr>
                      <a:r>
                        <a:rPr lang="en-GB" sz="2400" dirty="0">
                          <a:effectLst/>
                        </a:rPr>
                        <a:t>North Korea</a:t>
                      </a:r>
                      <a:endParaRPr lang="en-CH"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Bef>
                          <a:spcPts val="600"/>
                        </a:spcBef>
                        <a:spcAft>
                          <a:spcPts val="600"/>
                        </a:spcAft>
                      </a:pPr>
                      <a:r>
                        <a:rPr lang="en-GB" sz="2400" dirty="0">
                          <a:effectLst/>
                          <a:latin typeface="+mn-lt"/>
                        </a:rPr>
                        <a:t>10</a:t>
                      </a:r>
                      <a:endParaRPr lang="en-CH"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5603868"/>
                  </a:ext>
                </a:extLst>
              </a:tr>
              <a:tr h="700144">
                <a:tc>
                  <a:txBody>
                    <a:bodyPr/>
                    <a:lstStyle/>
                    <a:p>
                      <a:pPr>
                        <a:lnSpc>
                          <a:spcPct val="150000"/>
                        </a:lnSpc>
                        <a:spcBef>
                          <a:spcPts val="600"/>
                        </a:spcBef>
                        <a:spcAft>
                          <a:spcPts val="600"/>
                        </a:spcAft>
                      </a:pPr>
                      <a:r>
                        <a:rPr lang="en-GB" sz="2400" dirty="0">
                          <a:effectLst/>
                        </a:rPr>
                        <a:t>NATO</a:t>
                      </a:r>
                      <a:endParaRPr lang="en-CH"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Bef>
                          <a:spcPts val="600"/>
                        </a:spcBef>
                        <a:spcAft>
                          <a:spcPts val="600"/>
                        </a:spcAft>
                        <a:tabLst>
                          <a:tab pos="571500" algn="l"/>
                        </a:tabLst>
                      </a:pPr>
                      <a:r>
                        <a:rPr lang="en-GB" sz="2400" dirty="0">
                          <a:effectLst/>
                          <a:latin typeface="+mn-lt"/>
                          <a:ea typeface="Calibri" panose="020F0502020204030204" pitchFamily="34" charset="0"/>
                          <a:cs typeface="Times New Roman" panose="02020603050405020304" pitchFamily="18" charset="0"/>
                        </a:rPr>
                        <a:t>7</a:t>
                      </a:r>
                      <a:endParaRPr lang="en-CH"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834790"/>
                  </a:ext>
                </a:extLst>
              </a:tr>
              <a:tr h="700144">
                <a:tc>
                  <a:txBody>
                    <a:bodyPr/>
                    <a:lstStyle/>
                    <a:p>
                      <a:pPr>
                        <a:lnSpc>
                          <a:spcPct val="150000"/>
                        </a:lnSpc>
                        <a:spcBef>
                          <a:spcPts val="600"/>
                        </a:spcBef>
                        <a:spcAft>
                          <a:spcPts val="600"/>
                        </a:spcAft>
                      </a:pPr>
                      <a:r>
                        <a:rPr lang="en-GB" sz="2400" dirty="0">
                          <a:effectLst/>
                        </a:rPr>
                        <a:t>Israel</a:t>
                      </a:r>
                      <a:endParaRPr lang="en-CH"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Bef>
                          <a:spcPts val="600"/>
                        </a:spcBef>
                        <a:spcAft>
                          <a:spcPts val="600"/>
                        </a:spcAft>
                        <a:tabLst>
                          <a:tab pos="571500" algn="l"/>
                        </a:tabLst>
                      </a:pPr>
                      <a:r>
                        <a:rPr lang="en-GB" sz="2400" dirty="0">
                          <a:effectLst/>
                          <a:latin typeface="+mn-lt"/>
                        </a:rPr>
                        <a:t>4</a:t>
                      </a:r>
                      <a:endParaRPr lang="en-CH"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8301428"/>
                  </a:ext>
                </a:extLst>
              </a:tr>
            </a:tbl>
          </a:graphicData>
        </a:graphic>
      </p:graphicFrame>
    </p:spTree>
    <p:extLst>
      <p:ext uri="{BB962C8B-B14F-4D97-AF65-F5344CB8AC3E}">
        <p14:creationId xmlns:p14="http://schemas.microsoft.com/office/powerpoint/2010/main" val="158318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41FD-9409-3D26-5914-D375DA96D494}"/>
              </a:ext>
            </a:extLst>
          </p:cNvPr>
          <p:cNvSpPr>
            <a:spLocks noGrp="1"/>
          </p:cNvSpPr>
          <p:nvPr>
            <p:ph type="title"/>
          </p:nvPr>
        </p:nvSpPr>
        <p:spPr/>
        <p:txBody>
          <a:bodyPr/>
          <a:lstStyle/>
          <a:p>
            <a:r>
              <a:rPr lang="en-US" sz="3600" dirty="0">
                <a:solidFill>
                  <a:schemeClr val="accent4"/>
                </a:solidFill>
              </a:rPr>
              <a:t>Reaction 3: New Strategy / Identity</a:t>
            </a:r>
          </a:p>
        </p:txBody>
      </p:sp>
      <p:sp>
        <p:nvSpPr>
          <p:cNvPr id="10" name="Content Placeholder 9">
            <a:extLst>
              <a:ext uri="{FF2B5EF4-FFF2-40B4-BE49-F238E27FC236}">
                <a16:creationId xmlns:a16="http://schemas.microsoft.com/office/drawing/2014/main" id="{C36EDE51-D9CD-118F-15EA-6CC809BE24D1}"/>
              </a:ext>
            </a:extLst>
          </p:cNvPr>
          <p:cNvSpPr>
            <a:spLocks noGrp="1"/>
          </p:cNvSpPr>
          <p:nvPr>
            <p:ph idx="1"/>
          </p:nvPr>
        </p:nvSpPr>
        <p:spPr>
          <a:xfrm>
            <a:off x="777240" y="1825625"/>
            <a:ext cx="10485492" cy="4351338"/>
          </a:xfrm>
        </p:spPr>
        <p:txBody>
          <a:bodyPr/>
          <a:lstStyle/>
          <a:p>
            <a:r>
              <a:rPr lang="en-US"/>
              <a:t>Larger Framework Shift to Strategic Competition (</a:t>
            </a:r>
            <a:r>
              <a:rPr lang="en-GB"/>
              <a:t>intense competition across different domains, including military, economics, and culture)</a:t>
            </a:r>
            <a:endParaRPr lang="en-US"/>
          </a:p>
          <a:p>
            <a:r>
              <a:rPr lang="en-US"/>
              <a:t>From Deterrence and Resilience (and “cyber-doom”) to Persistent Engagement</a:t>
            </a:r>
          </a:p>
          <a:p>
            <a:r>
              <a:rPr lang="en-US"/>
              <a:t>Campaign Mindset</a:t>
            </a:r>
            <a:endParaRPr lang="en-US" dirty="0"/>
          </a:p>
        </p:txBody>
      </p:sp>
      <p:pic>
        <p:nvPicPr>
          <p:cNvPr id="3" name="Picture 2">
            <a:extLst>
              <a:ext uri="{FF2B5EF4-FFF2-40B4-BE49-F238E27FC236}">
                <a16:creationId xmlns:a16="http://schemas.microsoft.com/office/drawing/2014/main" id="{BDF32A18-95FB-5E64-F94A-0C9884982ACF}"/>
              </a:ext>
            </a:extLst>
          </p:cNvPr>
          <p:cNvPicPr>
            <a:picLocks noChangeAspect="1"/>
          </p:cNvPicPr>
          <p:nvPr/>
        </p:nvPicPr>
        <p:blipFill>
          <a:blip r:embed="rId2"/>
          <a:stretch>
            <a:fillRect/>
          </a:stretch>
        </p:blipFill>
        <p:spPr>
          <a:xfrm>
            <a:off x="1252337" y="3403162"/>
            <a:ext cx="7779538" cy="3407702"/>
          </a:xfrm>
          <a:prstGeom prst="rect">
            <a:avLst/>
          </a:prstGeom>
        </p:spPr>
      </p:pic>
      <p:sp>
        <p:nvSpPr>
          <p:cNvPr id="5" name="TextBox 4">
            <a:extLst>
              <a:ext uri="{FF2B5EF4-FFF2-40B4-BE49-F238E27FC236}">
                <a16:creationId xmlns:a16="http://schemas.microsoft.com/office/drawing/2014/main" id="{EAD26535-9404-2B7B-5131-A648538DA843}"/>
              </a:ext>
            </a:extLst>
          </p:cNvPr>
          <p:cNvSpPr txBox="1"/>
          <p:nvPr/>
        </p:nvSpPr>
        <p:spPr>
          <a:xfrm>
            <a:off x="9027193" y="5089713"/>
            <a:ext cx="2099229" cy="338554"/>
          </a:xfrm>
          <a:prstGeom prst="rect">
            <a:avLst/>
          </a:prstGeom>
          <a:noFill/>
        </p:spPr>
        <p:txBody>
          <a:bodyPr wrap="none" rtlCol="0">
            <a:spAutoFit/>
          </a:bodyPr>
          <a:lstStyle/>
          <a:p>
            <a:pPr defTabSz="676656">
              <a:spcAft>
                <a:spcPts val="600"/>
              </a:spcAft>
            </a:pPr>
            <a:r>
              <a:rPr lang="en-US" sz="1600" kern="1200" dirty="0">
                <a:solidFill>
                  <a:schemeClr val="tx1"/>
                </a:solidFill>
                <a:latin typeface="+mn-lt"/>
                <a:ea typeface="+mn-ea"/>
                <a:cs typeface="+mn-cs"/>
              </a:rPr>
              <a:t>Russian Disinformation</a:t>
            </a:r>
            <a:endParaRPr lang="en-US" sz="2400" dirty="0"/>
          </a:p>
        </p:txBody>
      </p:sp>
      <p:sp>
        <p:nvSpPr>
          <p:cNvPr id="6" name="TextBox 5">
            <a:extLst>
              <a:ext uri="{FF2B5EF4-FFF2-40B4-BE49-F238E27FC236}">
                <a16:creationId xmlns:a16="http://schemas.microsoft.com/office/drawing/2014/main" id="{6E31FA7B-815F-C334-8AA6-CBDA29DBC8A4}"/>
              </a:ext>
            </a:extLst>
          </p:cNvPr>
          <p:cNvSpPr txBox="1"/>
          <p:nvPr/>
        </p:nvSpPr>
        <p:spPr>
          <a:xfrm>
            <a:off x="9027193" y="4115241"/>
            <a:ext cx="1529393" cy="338554"/>
          </a:xfrm>
          <a:prstGeom prst="rect">
            <a:avLst/>
          </a:prstGeom>
          <a:noFill/>
        </p:spPr>
        <p:txBody>
          <a:bodyPr wrap="none" rtlCol="0">
            <a:spAutoFit/>
          </a:bodyPr>
          <a:lstStyle/>
          <a:p>
            <a:pPr defTabSz="676656">
              <a:spcAft>
                <a:spcPts val="600"/>
              </a:spcAft>
            </a:pPr>
            <a:r>
              <a:rPr lang="en-US" sz="1600" kern="1200" dirty="0">
                <a:solidFill>
                  <a:schemeClr val="tx1"/>
                </a:solidFill>
                <a:latin typeface="+mn-lt"/>
                <a:ea typeface="+mn-ea"/>
                <a:cs typeface="+mn-cs"/>
              </a:rPr>
              <a:t>Chinese IP Theft</a:t>
            </a:r>
            <a:endParaRPr lang="en-US" sz="2400" dirty="0"/>
          </a:p>
        </p:txBody>
      </p:sp>
      <p:sp>
        <p:nvSpPr>
          <p:cNvPr id="7" name="TextBox 6">
            <a:extLst>
              <a:ext uri="{FF2B5EF4-FFF2-40B4-BE49-F238E27FC236}">
                <a16:creationId xmlns:a16="http://schemas.microsoft.com/office/drawing/2014/main" id="{27A975C5-C94B-044B-6C40-A8AAEE5016EB}"/>
              </a:ext>
            </a:extLst>
          </p:cNvPr>
          <p:cNvSpPr txBox="1"/>
          <p:nvPr/>
        </p:nvSpPr>
        <p:spPr>
          <a:xfrm>
            <a:off x="9027193" y="4588732"/>
            <a:ext cx="2412712" cy="338554"/>
          </a:xfrm>
          <a:prstGeom prst="rect">
            <a:avLst/>
          </a:prstGeom>
          <a:noFill/>
        </p:spPr>
        <p:txBody>
          <a:bodyPr wrap="none" rtlCol="0">
            <a:spAutoFit/>
          </a:bodyPr>
          <a:lstStyle/>
          <a:p>
            <a:pPr defTabSz="676656">
              <a:spcAft>
                <a:spcPts val="600"/>
              </a:spcAft>
            </a:pPr>
            <a:r>
              <a:rPr lang="en-US" sz="1600" kern="1200" dirty="0">
                <a:solidFill>
                  <a:schemeClr val="tx1"/>
                </a:solidFill>
                <a:latin typeface="+mn-lt"/>
                <a:ea typeface="+mn-ea"/>
                <a:cs typeface="+mn-cs"/>
              </a:rPr>
              <a:t>North Korea’s Crypto Theft</a:t>
            </a:r>
            <a:endParaRPr lang="en-US" sz="2400" dirty="0"/>
          </a:p>
        </p:txBody>
      </p:sp>
      <p:sp>
        <p:nvSpPr>
          <p:cNvPr id="11" name="TextBox 10">
            <a:extLst>
              <a:ext uri="{FF2B5EF4-FFF2-40B4-BE49-F238E27FC236}">
                <a16:creationId xmlns:a16="http://schemas.microsoft.com/office/drawing/2014/main" id="{DFBE5934-1B7D-5B2E-DCE3-6DDF78B8AAF0}"/>
              </a:ext>
            </a:extLst>
          </p:cNvPr>
          <p:cNvSpPr txBox="1"/>
          <p:nvPr/>
        </p:nvSpPr>
        <p:spPr>
          <a:xfrm>
            <a:off x="7061049" y="6250568"/>
            <a:ext cx="1970826" cy="331501"/>
          </a:xfrm>
          <a:prstGeom prst="rect">
            <a:avLst/>
          </a:prstGeom>
          <a:noFill/>
        </p:spPr>
        <p:txBody>
          <a:bodyPr wrap="square" rtlCol="0">
            <a:spAutoFit/>
          </a:bodyPr>
          <a:lstStyle/>
          <a:p>
            <a:pPr defTabSz="676656">
              <a:spcAft>
                <a:spcPts val="600"/>
              </a:spcAft>
            </a:pPr>
            <a:r>
              <a:rPr lang="en-US" sz="777" kern="1200">
                <a:solidFill>
                  <a:schemeClr val="tx1"/>
                </a:solidFill>
                <a:latin typeface="+mn-lt"/>
                <a:ea typeface="+mn-ea"/>
                <a:cs typeface="+mn-cs"/>
              </a:rPr>
              <a:t>Source: Command Vision for US Cyber Command</a:t>
            </a:r>
            <a:endParaRPr lang="en-US" sz="1050" dirty="0"/>
          </a:p>
        </p:txBody>
      </p:sp>
    </p:spTree>
    <p:extLst>
      <p:ext uri="{BB962C8B-B14F-4D97-AF65-F5344CB8AC3E}">
        <p14:creationId xmlns:p14="http://schemas.microsoft.com/office/powerpoint/2010/main" val="918540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2">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14">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7"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44" name="Oval 17">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18">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9" name="Freeform: Shape 28">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30" name="Freeform: Shape 29">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31" name="Oval 30">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4" name="Rectangle 33">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el 1">
            <a:extLst>
              <a:ext uri="{FF2B5EF4-FFF2-40B4-BE49-F238E27FC236}">
                <a16:creationId xmlns:a16="http://schemas.microsoft.com/office/drawing/2014/main" id="{5B99675E-B87C-5D85-9EFD-E248AA738EB3}"/>
              </a:ext>
            </a:extLst>
          </p:cNvPr>
          <p:cNvSpPr>
            <a:spLocks noGrp="1"/>
          </p:cNvSpPr>
          <p:nvPr>
            <p:ph type="title" idx="4294967295"/>
          </p:nvPr>
        </p:nvSpPr>
        <p:spPr>
          <a:xfrm>
            <a:off x="626745" y="407931"/>
            <a:ext cx="4606280" cy="722427"/>
          </a:xfrm>
        </p:spPr>
        <p:txBody>
          <a:bodyPr vert="horz" lIns="91440" tIns="45720" rIns="91440" bIns="45720" rtlCol="0" anchor="b">
            <a:normAutofit/>
          </a:bodyPr>
          <a:lstStyle/>
          <a:p>
            <a:r>
              <a:rPr lang="en-US" sz="3600" kern="1200" dirty="0">
                <a:solidFill>
                  <a:schemeClr val="accent4"/>
                </a:solidFill>
                <a:latin typeface="+mj-lt"/>
                <a:ea typeface="+mj-ea"/>
                <a:cs typeface="+mj-cs"/>
              </a:rPr>
              <a:t>Reaction 4: Norms</a:t>
            </a:r>
          </a:p>
        </p:txBody>
      </p:sp>
      <p:grpSp>
        <p:nvGrpSpPr>
          <p:cNvPr id="38"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39" name="Oval 38">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ußzeilenplatzhalter 4">
            <a:extLst>
              <a:ext uri="{FF2B5EF4-FFF2-40B4-BE49-F238E27FC236}">
                <a16:creationId xmlns:a16="http://schemas.microsoft.com/office/drawing/2014/main" id="{24C63AAD-DB30-B0E0-0B9E-08F2545C23B5}"/>
              </a:ext>
            </a:extLst>
          </p:cNvPr>
          <p:cNvSpPr>
            <a:spLocks noGrp="1"/>
          </p:cNvSpPr>
          <p:nvPr>
            <p:ph type="ftr" sz="quarter" idx="11"/>
          </p:nvPr>
        </p:nvSpPr>
        <p:spPr>
          <a:xfrm>
            <a:off x="4038600" y="6488268"/>
            <a:ext cx="4114800" cy="233209"/>
          </a:xfrm>
        </p:spPr>
        <p:txBody>
          <a:bodyPr vert="horz" lIns="91440" tIns="45720" rIns="91440" bIns="45720" rtlCol="0" anchor="ctr">
            <a:normAutofit/>
          </a:bodyPr>
          <a:lstStyle/>
          <a:p>
            <a:pPr>
              <a:lnSpc>
                <a:spcPct val="90000"/>
              </a:lnSpc>
              <a:spcAft>
                <a:spcPts val="600"/>
              </a:spcAft>
            </a:pPr>
            <a:r>
              <a:rPr lang="en-US" kern="1200" noProof="0">
                <a:solidFill>
                  <a:schemeClr val="tx1">
                    <a:tint val="75000"/>
                  </a:schemeClr>
                </a:solidFill>
                <a:latin typeface="+mn-lt"/>
                <a:ea typeface="+mn-ea"/>
                <a:cs typeface="+mn-cs"/>
              </a:rPr>
              <a:t>Center for Security Studies at ETH Zürich</a:t>
            </a:r>
          </a:p>
        </p:txBody>
      </p:sp>
      <p:sp>
        <p:nvSpPr>
          <p:cNvPr id="6" name="Foliennummernplatzhalter 5">
            <a:extLst>
              <a:ext uri="{FF2B5EF4-FFF2-40B4-BE49-F238E27FC236}">
                <a16:creationId xmlns:a16="http://schemas.microsoft.com/office/drawing/2014/main" id="{B532E607-384F-6723-8AE9-63196A4BCA8F}"/>
              </a:ext>
            </a:extLst>
          </p:cNvPr>
          <p:cNvSpPr>
            <a:spLocks noGrp="1"/>
          </p:cNvSpPr>
          <p:nvPr>
            <p:ph type="sldNum" sz="quarter" idx="12"/>
          </p:nvPr>
        </p:nvSpPr>
        <p:spPr>
          <a:xfrm>
            <a:off x="8693150" y="6488268"/>
            <a:ext cx="2743200" cy="233209"/>
          </a:xfrm>
        </p:spPr>
        <p:txBody>
          <a:bodyPr vert="horz" lIns="91440" tIns="45720" rIns="91440" bIns="45720" rtlCol="0" anchor="ctr">
            <a:normAutofit/>
          </a:bodyPr>
          <a:lstStyle/>
          <a:p>
            <a:pPr>
              <a:lnSpc>
                <a:spcPct val="90000"/>
              </a:lnSpc>
              <a:spcAft>
                <a:spcPts val="600"/>
              </a:spcAft>
            </a:pPr>
            <a:fld id="{5ACA52AF-F19D-405C-AD5F-7D94B96A5CC3}" type="slidenum">
              <a:rPr lang="en-US" noProof="0"/>
              <a:pPr>
                <a:lnSpc>
                  <a:spcPct val="90000"/>
                </a:lnSpc>
                <a:spcAft>
                  <a:spcPts val="600"/>
                </a:spcAft>
              </a:pPr>
              <a:t>14</a:t>
            </a:fld>
            <a:endParaRPr lang="en-US" noProof="0"/>
          </a:p>
        </p:txBody>
      </p:sp>
      <p:graphicFrame>
        <p:nvGraphicFramePr>
          <p:cNvPr id="48" name="Table 48">
            <a:extLst>
              <a:ext uri="{FF2B5EF4-FFF2-40B4-BE49-F238E27FC236}">
                <a16:creationId xmlns:a16="http://schemas.microsoft.com/office/drawing/2014/main" id="{1D34069B-B0F8-62F7-CED6-FD262D08D4BB}"/>
              </a:ext>
            </a:extLst>
          </p:cNvPr>
          <p:cNvGraphicFramePr>
            <a:graphicFrameLocks noGrp="1"/>
          </p:cNvGraphicFramePr>
          <p:nvPr>
            <p:extLst>
              <p:ext uri="{D42A27DB-BD31-4B8C-83A1-F6EECF244321}">
                <p14:modId xmlns:p14="http://schemas.microsoft.com/office/powerpoint/2010/main" val="1742753395"/>
              </p:ext>
            </p:extLst>
          </p:nvPr>
        </p:nvGraphicFramePr>
        <p:xfrm>
          <a:off x="714876" y="1300909"/>
          <a:ext cx="11083189" cy="4634715"/>
        </p:xfrm>
        <a:graphic>
          <a:graphicData uri="http://schemas.openxmlformats.org/drawingml/2006/table">
            <a:tbl>
              <a:tblPr firstRow="1" bandRow="1">
                <a:tableStyleId>{5C22544A-7EE6-4342-B048-85BDC9FD1C3A}</a:tableStyleId>
              </a:tblPr>
              <a:tblGrid>
                <a:gridCol w="5462900">
                  <a:extLst>
                    <a:ext uri="{9D8B030D-6E8A-4147-A177-3AD203B41FA5}">
                      <a16:colId xmlns:a16="http://schemas.microsoft.com/office/drawing/2014/main" val="3720765776"/>
                    </a:ext>
                  </a:extLst>
                </a:gridCol>
                <a:gridCol w="5620289">
                  <a:extLst>
                    <a:ext uri="{9D8B030D-6E8A-4147-A177-3AD203B41FA5}">
                      <a16:colId xmlns:a16="http://schemas.microsoft.com/office/drawing/2014/main" val="2447629640"/>
                    </a:ext>
                  </a:extLst>
                </a:gridCol>
              </a:tblGrid>
              <a:tr h="453233">
                <a:tc>
                  <a:txBody>
                    <a:bodyPr/>
                    <a:lstStyle/>
                    <a:p>
                      <a:r>
                        <a:rPr lang="en-US" u="sng" dirty="0">
                          <a:solidFill>
                            <a:schemeClr val="accent4"/>
                          </a:solidFill>
                        </a:rPr>
                        <a:t>High Level Diplomacy</a:t>
                      </a:r>
                    </a:p>
                  </a:txBody>
                  <a:tcPr>
                    <a:lnL w="12700" cmpd="sng">
                      <a:noFill/>
                    </a:lnL>
                    <a:lnR w="285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u="sng" dirty="0">
                          <a:solidFill>
                            <a:schemeClr val="accent4"/>
                          </a:solidFill>
                        </a:rPr>
                        <a:t>Agreed Competition (direct outcome of “New Strategy”)</a:t>
                      </a:r>
                    </a:p>
                  </a:txBody>
                  <a:tcPr>
                    <a:lnL w="28575"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73846020"/>
                  </a:ext>
                </a:extLst>
              </a:tr>
              <a:tr h="1383411">
                <a:tc>
                  <a:txBody>
                    <a:bodyPr/>
                    <a:lstStyle/>
                    <a:p>
                      <a:pPr marL="0" indent="0">
                        <a:buFont typeface="Arial" panose="020B0604020202020204" pitchFamily="34" charset="0"/>
                        <a:buNone/>
                      </a:pPr>
                      <a:r>
                        <a:rPr lang="en-US" sz="1800" kern="1200" dirty="0">
                          <a:solidFill>
                            <a:schemeClr val="dk1"/>
                          </a:solidFill>
                          <a:latin typeface="+mn-lt"/>
                          <a:ea typeface="+mn-ea"/>
                          <a:cs typeface="+mn-cs"/>
                        </a:rPr>
                        <a:t>The four components of responsible state </a:t>
                      </a:r>
                      <a:r>
                        <a:rPr lang="en-US" sz="1800" kern="1200" dirty="0" err="1">
                          <a:solidFill>
                            <a:schemeClr val="dk1"/>
                          </a:solidFill>
                          <a:latin typeface="+mn-lt"/>
                          <a:ea typeface="+mn-ea"/>
                          <a:cs typeface="+mn-cs"/>
                        </a:rPr>
                        <a:t>behaviour</a:t>
                      </a:r>
                      <a:r>
                        <a:rPr lang="en-US" sz="1800" kern="1200" dirty="0">
                          <a:solidFill>
                            <a:schemeClr val="dk1"/>
                          </a:solidFill>
                          <a:latin typeface="+mn-lt"/>
                          <a:ea typeface="+mn-ea"/>
                          <a:cs typeface="+mn-cs"/>
                        </a:rPr>
                        <a:t> in cyberspace</a:t>
                      </a:r>
                      <a:endParaRPr lang="en-GB" sz="1800" kern="1200" dirty="0">
                        <a:solidFill>
                          <a:schemeClr val="dk1"/>
                        </a:solidFill>
                        <a:latin typeface="+mn-lt"/>
                        <a:ea typeface="+mn-ea"/>
                        <a:cs typeface="+mn-cs"/>
                      </a:endParaRPr>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GB" sz="1800" kern="1200" dirty="0">
                          <a:solidFill>
                            <a:schemeClr val="dk1"/>
                          </a:solidFill>
                          <a:effectLst/>
                          <a:latin typeface="+mn-lt"/>
                          <a:ea typeface="+mn-ea"/>
                          <a:cs typeface="+mn-cs"/>
                        </a:rPr>
                        <a:t>Tacit understanding among key actors “what the legitimate and illegitimate moves are, and what are ‘within the rules’ and what are escalatory moves” (</a:t>
                      </a:r>
                      <a:r>
                        <a:rPr lang="en-GB" sz="1800" kern="1200" dirty="0" err="1">
                          <a:solidFill>
                            <a:schemeClr val="dk1"/>
                          </a:solidFill>
                          <a:effectLst/>
                          <a:latin typeface="+mn-lt"/>
                          <a:ea typeface="+mn-ea"/>
                          <a:cs typeface="+mn-cs"/>
                        </a:rPr>
                        <a:t>Fischerkeller</a:t>
                      </a:r>
                      <a:r>
                        <a:rPr lang="en-GB" sz="1800" kern="1200" dirty="0">
                          <a:solidFill>
                            <a:schemeClr val="dk1"/>
                          </a:solidFill>
                          <a:effectLst/>
                          <a:latin typeface="+mn-lt"/>
                          <a:ea typeface="+mn-ea"/>
                          <a:cs typeface="+mn-cs"/>
                        </a:rPr>
                        <a:t> and </a:t>
                      </a:r>
                      <a:r>
                        <a:rPr lang="en-GB" sz="1800" kern="1200" dirty="0" err="1">
                          <a:solidFill>
                            <a:schemeClr val="dk1"/>
                          </a:solidFill>
                          <a:effectLst/>
                          <a:latin typeface="+mn-lt"/>
                          <a:ea typeface="+mn-ea"/>
                          <a:cs typeface="+mn-cs"/>
                        </a:rPr>
                        <a:t>Harknett</a:t>
                      </a:r>
                      <a:r>
                        <a:rPr lang="en-GB" sz="1800" kern="1200" dirty="0">
                          <a:solidFill>
                            <a:schemeClr val="dk1"/>
                          </a:solidFill>
                          <a:effectLst/>
                          <a:latin typeface="+mn-lt"/>
                          <a:ea typeface="+mn-ea"/>
                          <a:cs typeface="+mn-cs"/>
                        </a:rPr>
                        <a:t> 2019)</a:t>
                      </a:r>
                      <a:r>
                        <a:rPr lang="en-CH" dirty="0">
                          <a:effectLst/>
                        </a:rPr>
                        <a:t> </a:t>
                      </a:r>
                      <a:endParaRPr lang="en-US" dirty="0">
                        <a:latin typeface="+mn-lt"/>
                      </a:endParaRPr>
                    </a:p>
                  </a:txBody>
                  <a:tcPr>
                    <a:lnL w="2857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4190755"/>
                  </a:ext>
                </a:extLst>
              </a:tr>
              <a:tr h="2798071">
                <a:tc>
                  <a:txBody>
                    <a:bodyPr/>
                    <a:lstStyle/>
                    <a:p>
                      <a:pPr marL="285750" indent="-285750">
                        <a:buFont typeface="Arial" panose="020B0604020202020204" pitchFamily="34" charset="0"/>
                        <a:buChar char="•"/>
                      </a:pPr>
                      <a:endParaRPr lang="en-GB" sz="1800" dirty="0">
                        <a:latin typeface="+mn-lt"/>
                      </a:endParaRPr>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ea typeface="Calibri" panose="020F0502020204030204" pitchFamily="34" charset="0"/>
                        </a:rPr>
                        <a:t>“Unlike the nuclear realm, where our strategic advantage or power comes from possessing a capability or weapons system, in cyberspace it’s </a:t>
                      </a:r>
                      <a:r>
                        <a:rPr lang="en-GB" sz="1800" i="1" dirty="0">
                          <a:effectLst/>
                          <a:latin typeface="+mn-lt"/>
                          <a:ea typeface="Calibri" panose="020F0502020204030204" pitchFamily="34" charset="0"/>
                        </a:rPr>
                        <a:t>the use </a:t>
                      </a:r>
                      <a:r>
                        <a:rPr lang="en-GB" sz="1800" dirty="0">
                          <a:effectLst/>
                          <a:latin typeface="+mn-lt"/>
                          <a:ea typeface="Calibri" panose="020F0502020204030204" pitchFamily="34" charset="0"/>
                        </a:rPr>
                        <a:t>of cyber capabilities that is strategically consequential” (Nakasone 2019: 4, my italics)</a:t>
                      </a:r>
                      <a:r>
                        <a:rPr lang="en-CH" dirty="0">
                          <a:effectLst/>
                          <a:latin typeface="+mn-lt"/>
                        </a:rPr>
                        <a:t> </a:t>
                      </a: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txBody>
                  <a:tcPr>
                    <a:lnL w="2857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7406180"/>
                  </a:ext>
                </a:extLst>
              </a:tr>
            </a:tbl>
          </a:graphicData>
        </a:graphic>
      </p:graphicFrame>
      <p:pic>
        <p:nvPicPr>
          <p:cNvPr id="50" name="Inhaltsplatzhalter 7" descr="Ein Bild, das Text, Kreis, Screenshot, Grafikdesign enthält.&#10;&#10;Automatisch generierte Beschreibung">
            <a:extLst>
              <a:ext uri="{FF2B5EF4-FFF2-40B4-BE49-F238E27FC236}">
                <a16:creationId xmlns:a16="http://schemas.microsoft.com/office/drawing/2014/main" id="{ECEED819-6E7A-4D13-959F-6B1191F07406}"/>
              </a:ext>
            </a:extLst>
          </p:cNvPr>
          <p:cNvPicPr>
            <a:picLocks noChangeAspect="1"/>
          </p:cNvPicPr>
          <p:nvPr/>
        </p:nvPicPr>
        <p:blipFill rotWithShape="1">
          <a:blip r:embed="rId2">
            <a:extLst>
              <a:ext uri="{28A0092B-C50C-407E-A947-70E740481C1C}">
                <a14:useLocalDpi xmlns:a14="http://schemas.microsoft.com/office/drawing/2010/main" val="0"/>
              </a:ext>
            </a:extLst>
          </a:blip>
          <a:srcRect r="752" b="2"/>
          <a:stretch/>
        </p:blipFill>
        <p:spPr>
          <a:xfrm>
            <a:off x="777953" y="2199672"/>
            <a:ext cx="4826610" cy="4826610"/>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51" name="Image" descr="Image">
            <a:extLst>
              <a:ext uri="{FF2B5EF4-FFF2-40B4-BE49-F238E27FC236}">
                <a16:creationId xmlns:a16="http://schemas.microsoft.com/office/drawing/2014/main" id="{06199B4E-0D68-94BC-5BE3-179652FBD064}"/>
              </a:ext>
            </a:extLst>
          </p:cNvPr>
          <p:cNvPicPr>
            <a:picLocks noChangeAspect="1"/>
          </p:cNvPicPr>
          <p:nvPr/>
        </p:nvPicPr>
        <p:blipFill>
          <a:blip r:embed="rId3"/>
          <a:stretch>
            <a:fillRect/>
          </a:stretch>
        </p:blipFill>
        <p:spPr>
          <a:xfrm>
            <a:off x="7600798" y="4795804"/>
            <a:ext cx="2617257" cy="1692463"/>
          </a:xfrm>
          <a:prstGeom prst="rect">
            <a:avLst/>
          </a:prstGeom>
          <a:ln w="12700">
            <a:miter lim="400000"/>
          </a:ln>
        </p:spPr>
      </p:pic>
    </p:spTree>
    <p:extLst>
      <p:ext uri="{BB962C8B-B14F-4D97-AF65-F5344CB8AC3E}">
        <p14:creationId xmlns:p14="http://schemas.microsoft.com/office/powerpoint/2010/main" val="262688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7818AA9-82F7-46F6-8A83-1A6258163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nhaltsplatzhalter 7" descr="Ein Bild, das Text, Screenshot, Schrift, Grafiken enthält.&#10;&#10;Automatisch generierte Beschreibung">
            <a:extLst>
              <a:ext uri="{FF2B5EF4-FFF2-40B4-BE49-F238E27FC236}">
                <a16:creationId xmlns:a16="http://schemas.microsoft.com/office/drawing/2014/main" id="{47898177-75F3-4D4A-A653-E09BED3C1AC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a:stretch/>
        </p:blipFill>
        <p:spPr>
          <a:xfrm>
            <a:off x="-1" y="10"/>
            <a:ext cx="12192001" cy="6857990"/>
          </a:xfrm>
          <a:prstGeom prst="rect">
            <a:avLst/>
          </a:prstGeom>
        </p:spPr>
      </p:pic>
    </p:spTree>
    <p:extLst>
      <p:ext uri="{BB962C8B-B14F-4D97-AF65-F5344CB8AC3E}">
        <p14:creationId xmlns:p14="http://schemas.microsoft.com/office/powerpoint/2010/main" val="1802690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69">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71">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14" name="Oval 74">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75">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76">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77">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78">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79">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80">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81">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82">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83">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84">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25" name="Freeform: Shape 85">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26" name="Freeform: Shape 86">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27" name="Oval 87">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8" name="Freeform: Shape 88">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129" name="Rectangle 90">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6" name="Picture 5">
            <a:extLst>
              <a:ext uri="{FF2B5EF4-FFF2-40B4-BE49-F238E27FC236}">
                <a16:creationId xmlns:a16="http://schemas.microsoft.com/office/drawing/2014/main" id="{442B99C3-FAD8-8C85-B997-284BE86BF1CE}"/>
              </a:ext>
            </a:extLst>
          </p:cNvPr>
          <p:cNvPicPr>
            <a:picLocks noChangeAspect="1"/>
          </p:cNvPicPr>
          <p:nvPr/>
        </p:nvPicPr>
        <p:blipFill rotWithShape="1">
          <a:blip r:embed="rId2">
            <a:alphaModFix/>
          </a:blip>
          <a:srcRect t="8909" r="-1" b="34826"/>
          <a:stretch/>
        </p:blipFill>
        <p:spPr>
          <a:xfrm>
            <a:off x="1525" y="10"/>
            <a:ext cx="12188951" cy="6857990"/>
          </a:xfrm>
          <a:prstGeom prst="rect">
            <a:avLst/>
          </a:prstGeom>
        </p:spPr>
      </p:pic>
      <p:sp>
        <p:nvSpPr>
          <p:cNvPr id="130" name="Rectangle 92">
            <a:extLst>
              <a:ext uri="{FF2B5EF4-FFF2-40B4-BE49-F238E27FC236}">
                <a16:creationId xmlns:a16="http://schemas.microsoft.com/office/drawing/2014/main" id="{34FBEBF3-C941-4CB0-8AC2-3B50E1371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EBB0126-E17D-64A6-6A47-B08F48E7CC89}"/>
              </a:ext>
            </a:extLst>
          </p:cNvPr>
          <p:cNvSpPr>
            <a:spLocks noGrp="1"/>
          </p:cNvSpPr>
          <p:nvPr>
            <p:ph type="title"/>
          </p:nvPr>
        </p:nvSpPr>
        <p:spPr>
          <a:xfrm>
            <a:off x="777240" y="565846"/>
            <a:ext cx="4887458" cy="3610622"/>
          </a:xfrm>
        </p:spPr>
        <p:txBody>
          <a:bodyPr vert="horz" lIns="91440" tIns="45720" rIns="91440" bIns="45720" rtlCol="0" anchor="b">
            <a:normAutofit/>
          </a:bodyPr>
          <a:lstStyle/>
          <a:p>
            <a:r>
              <a:rPr lang="en-US" sz="4700">
                <a:solidFill>
                  <a:srgbClr val="FFFFFF"/>
                </a:solidFill>
              </a:rPr>
              <a:t>What goes wrong if technological knowledge and political knowledge are not combined?</a:t>
            </a:r>
          </a:p>
        </p:txBody>
      </p:sp>
      <p:grpSp>
        <p:nvGrpSpPr>
          <p:cNvPr id="131" name="Group 94">
            <a:extLst>
              <a:ext uri="{FF2B5EF4-FFF2-40B4-BE49-F238E27FC236}">
                <a16:creationId xmlns:a16="http://schemas.microsoft.com/office/drawing/2014/main" id="{AFCA5498-D019-48A6-B194-72CE1ABB0B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64840" y="236341"/>
            <a:ext cx="2727160" cy="6621659"/>
            <a:chOff x="9464840" y="236341"/>
            <a:chExt cx="2727160" cy="6621659"/>
          </a:xfrm>
        </p:grpSpPr>
        <p:sp>
          <p:nvSpPr>
            <p:cNvPr id="96" name="Oval 95">
              <a:extLst>
                <a:ext uri="{FF2B5EF4-FFF2-40B4-BE49-F238E27FC236}">
                  <a16:creationId xmlns:a16="http://schemas.microsoft.com/office/drawing/2014/main" id="{880BC69F-2340-4181-ADB9-8B7434E96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64840" y="538627"/>
              <a:ext cx="94160" cy="94160"/>
            </a:xfrm>
            <a:prstGeom prst="ellipse">
              <a:avLst/>
            </a:prstGeom>
            <a:solidFill>
              <a:schemeClr val="tx2">
                <a:lumMod val="50000"/>
                <a:lumOff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96">
              <a:extLst>
                <a:ext uri="{FF2B5EF4-FFF2-40B4-BE49-F238E27FC236}">
                  <a16:creationId xmlns:a16="http://schemas.microsoft.com/office/drawing/2014/main" id="{B68D1539-E8D8-4BDB-9061-190D14341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8803" y="1206077"/>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D90FDF91-C6ED-4CDD-9F62-ABFA2C8E8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98">
              <a:extLst>
                <a:ext uri="{FF2B5EF4-FFF2-40B4-BE49-F238E27FC236}">
                  <a16:creationId xmlns:a16="http://schemas.microsoft.com/office/drawing/2014/main" id="{638B5A1D-024A-4BFB-A608-C68DA71B1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509" y="516637"/>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B38C5DD2-94C4-4737-B4BC-7A35DAB85B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00">
              <a:extLst>
                <a:ext uri="{FF2B5EF4-FFF2-40B4-BE49-F238E27FC236}">
                  <a16:creationId xmlns:a16="http://schemas.microsoft.com/office/drawing/2014/main" id="{8804505C-24F5-486F-8661-8249FBD4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2793" y="5536248"/>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77CC497-AB04-4BBC-A3CB-6EFF95AF0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3540" y="616915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02">
              <a:extLst>
                <a:ext uri="{FF2B5EF4-FFF2-40B4-BE49-F238E27FC236}">
                  <a16:creationId xmlns:a16="http://schemas.microsoft.com/office/drawing/2014/main" id="{BD149070-8E66-48F1-948D-17A50C52D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1702762" y="6299355"/>
              <a:ext cx="489238" cy="558645"/>
            </a:xfrm>
            <a:custGeom>
              <a:avLst/>
              <a:gdLst>
                <a:gd name="connsiteX0" fmla="*/ 1156116 w 3186814"/>
                <a:gd name="connsiteY0" fmla="*/ 0 h 3638922"/>
                <a:gd name="connsiteX1" fmla="*/ 3186814 w 3186814"/>
                <a:gd name="connsiteY1" fmla="*/ 2030698 h 3638922"/>
                <a:gd name="connsiteX2" fmla="*/ 2447829 w 3186814"/>
                <a:gd name="connsiteY2" fmla="*/ 3597684 h 3638922"/>
                <a:gd name="connsiteX3" fmla="*/ 2392682 w 3186814"/>
                <a:gd name="connsiteY3" fmla="*/ 3638922 h 3638922"/>
                <a:gd name="connsiteX4" fmla="*/ 0 w 3186814"/>
                <a:gd name="connsiteY4" fmla="*/ 3638922 h 3638922"/>
                <a:gd name="connsiteX5" fmla="*/ 0 w 3186814"/>
                <a:gd name="connsiteY5" fmla="*/ 362315 h 3638922"/>
                <a:gd name="connsiteX6" fmla="*/ 20733 w 3186814"/>
                <a:gd name="connsiteY6" fmla="*/ 346811 h 3638922"/>
                <a:gd name="connsiteX7" fmla="*/ 1156116 w 3186814"/>
                <a:gd name="connsiteY7" fmla="*/ 0 h 363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814" h="3638922">
                  <a:moveTo>
                    <a:pt x="1156116" y="0"/>
                  </a:moveTo>
                  <a:cubicBezTo>
                    <a:pt x="2277640" y="0"/>
                    <a:pt x="3186814" y="909174"/>
                    <a:pt x="3186814" y="2030698"/>
                  </a:cubicBezTo>
                  <a:cubicBezTo>
                    <a:pt x="3186814" y="2661556"/>
                    <a:pt x="2899146" y="3225224"/>
                    <a:pt x="2447829" y="3597684"/>
                  </a:cubicBezTo>
                  <a:lnTo>
                    <a:pt x="2392682" y="3638922"/>
                  </a:lnTo>
                  <a:lnTo>
                    <a:pt x="0" y="3638922"/>
                  </a:lnTo>
                  <a:lnTo>
                    <a:pt x="0" y="362315"/>
                  </a:lnTo>
                  <a:lnTo>
                    <a:pt x="20733" y="346811"/>
                  </a:lnTo>
                  <a:cubicBezTo>
                    <a:pt x="344835" y="127853"/>
                    <a:pt x="735545" y="0"/>
                    <a:pt x="1156116"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0157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1" name="Content Placeholder 2">
            <a:extLst>
              <a:ext uri="{FF2B5EF4-FFF2-40B4-BE49-F238E27FC236}">
                <a16:creationId xmlns:a16="http://schemas.microsoft.com/office/drawing/2014/main" id="{27BA1E4C-85F1-D1F8-B681-BDBBC3F8966C}"/>
              </a:ext>
            </a:extLst>
          </p:cNvPr>
          <p:cNvGraphicFramePr>
            <a:graphicFrameLocks noGrp="1"/>
          </p:cNvGraphicFramePr>
          <p:nvPr>
            <p:ph idx="4294967295"/>
            <p:extLst>
              <p:ext uri="{D42A27DB-BD31-4B8C-83A1-F6EECF244321}">
                <p14:modId xmlns:p14="http://schemas.microsoft.com/office/powerpoint/2010/main" val="3661829397"/>
              </p:ext>
            </p:extLst>
          </p:nvPr>
        </p:nvGraphicFramePr>
        <p:xfrm>
          <a:off x="518160" y="357442"/>
          <a:ext cx="8290560" cy="6210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5" name="Picture 4" descr="Magnifying glass and question mark">
            <a:extLst>
              <a:ext uri="{FF2B5EF4-FFF2-40B4-BE49-F238E27FC236}">
                <a16:creationId xmlns:a16="http://schemas.microsoft.com/office/drawing/2014/main" id="{FEEEE665-6F6D-8B42-1D1B-E412DD542D16}"/>
              </a:ext>
            </a:extLst>
          </p:cNvPr>
          <p:cNvPicPr>
            <a:picLocks noChangeAspect="1"/>
          </p:cNvPicPr>
          <p:nvPr/>
        </p:nvPicPr>
        <p:blipFill rotWithShape="1">
          <a:blip r:embed="rId7"/>
          <a:srcRect l="34843" r="31560" b="-1"/>
          <a:stretch/>
        </p:blipFill>
        <p:spPr>
          <a:xfrm>
            <a:off x="8608738" y="357441"/>
            <a:ext cx="3580214" cy="5994304"/>
          </a:xfrm>
          <a:custGeom>
            <a:avLst/>
            <a:gdLst/>
            <a:ahLst/>
            <a:cxnLst/>
            <a:rect l="l" t="t" r="r" b="b"/>
            <a:pathLst>
              <a:path w="3735324" h="6254002">
                <a:moveTo>
                  <a:pt x="3127001" y="0"/>
                </a:moveTo>
                <a:cubicBezTo>
                  <a:pt x="3288907" y="0"/>
                  <a:pt x="3447939" y="12305"/>
                  <a:pt x="3603212" y="36030"/>
                </a:cubicBezTo>
                <a:lnTo>
                  <a:pt x="3735324" y="59623"/>
                </a:lnTo>
                <a:lnTo>
                  <a:pt x="3735324" y="6194380"/>
                </a:lnTo>
                <a:lnTo>
                  <a:pt x="3603212" y="6217972"/>
                </a:lnTo>
                <a:cubicBezTo>
                  <a:pt x="3447939" y="6241698"/>
                  <a:pt x="3288907" y="6254002"/>
                  <a:pt x="3127001" y="6254002"/>
                </a:cubicBezTo>
                <a:cubicBezTo>
                  <a:pt x="1400006" y="6254002"/>
                  <a:pt x="0" y="4853996"/>
                  <a:pt x="0" y="3127001"/>
                </a:cubicBezTo>
                <a:cubicBezTo>
                  <a:pt x="0" y="1400006"/>
                  <a:pt x="1400006" y="0"/>
                  <a:pt x="3127001" y="0"/>
                </a:cubicBezTo>
                <a:close/>
              </a:path>
            </a:pathLst>
          </a:custGeom>
        </p:spPr>
      </p:pic>
    </p:spTree>
    <p:extLst>
      <p:ext uri="{BB962C8B-B14F-4D97-AF65-F5344CB8AC3E}">
        <p14:creationId xmlns:p14="http://schemas.microsoft.com/office/powerpoint/2010/main" val="2959187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5" name="Picture 4" descr="White bulbs with a yellow one standing out">
            <a:extLst>
              <a:ext uri="{FF2B5EF4-FFF2-40B4-BE49-F238E27FC236}">
                <a16:creationId xmlns:a16="http://schemas.microsoft.com/office/drawing/2014/main" id="{421372E3-EEDA-97EC-C8B9-9C82CF9C79D2}"/>
              </a:ext>
            </a:extLst>
          </p:cNvPr>
          <p:cNvPicPr>
            <a:picLocks noChangeAspect="1"/>
          </p:cNvPicPr>
          <p:nvPr/>
        </p:nvPicPr>
        <p:blipFill rotWithShape="1">
          <a:blip r:embed="rId3">
            <a:alphaModFix amt="35000"/>
          </a:blip>
          <a:srcRect r="-1" b="15708"/>
          <a:stretch/>
        </p:blipFill>
        <p:spPr>
          <a:xfrm>
            <a:off x="1525" y="10"/>
            <a:ext cx="12188951" cy="6857990"/>
          </a:xfrm>
          <a:prstGeom prst="rect">
            <a:avLst/>
          </a:prstGeom>
        </p:spPr>
      </p:pic>
      <p:grpSp>
        <p:nvGrpSpPr>
          <p:cNvPr id="8"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4">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6">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8">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1152412-48C7-6347-9748-42FE2D9FA4AD}"/>
              </a:ext>
            </a:extLst>
          </p:cNvPr>
          <p:cNvSpPr>
            <a:spLocks noGrp="1"/>
          </p:cNvSpPr>
          <p:nvPr>
            <p:ph type="title"/>
          </p:nvPr>
        </p:nvSpPr>
        <p:spPr>
          <a:xfrm>
            <a:off x="3327722" y="619355"/>
            <a:ext cx="5782804" cy="1706524"/>
          </a:xfrm>
        </p:spPr>
        <p:txBody>
          <a:bodyPr anchor="b">
            <a:normAutofit/>
          </a:bodyPr>
          <a:lstStyle/>
          <a:p>
            <a:pPr algn="ctr"/>
            <a:r>
              <a:rPr lang="en-US" sz="4400" dirty="0">
                <a:solidFill>
                  <a:srgbClr val="FFFFFF"/>
                </a:solidFill>
              </a:rPr>
              <a:t>Conclusion &amp; Future Research Avenues</a:t>
            </a:r>
          </a:p>
        </p:txBody>
      </p:sp>
      <p:sp>
        <p:nvSpPr>
          <p:cNvPr id="3" name="Content Placeholder 2">
            <a:extLst>
              <a:ext uri="{FF2B5EF4-FFF2-40B4-BE49-F238E27FC236}">
                <a16:creationId xmlns:a16="http://schemas.microsoft.com/office/drawing/2014/main" id="{58ED481E-0011-8E41-AE53-F246EE03F97B}"/>
              </a:ext>
            </a:extLst>
          </p:cNvPr>
          <p:cNvSpPr>
            <a:spLocks noGrp="1"/>
          </p:cNvSpPr>
          <p:nvPr>
            <p:ph idx="1"/>
          </p:nvPr>
        </p:nvSpPr>
        <p:spPr>
          <a:xfrm>
            <a:off x="3078479" y="2516671"/>
            <a:ext cx="6484365" cy="3503129"/>
          </a:xfrm>
        </p:spPr>
        <p:txBody>
          <a:bodyPr anchor="t">
            <a:normAutofit/>
          </a:bodyPr>
          <a:lstStyle/>
          <a:p>
            <a:pPr algn="ctr"/>
            <a:r>
              <a:rPr lang="en-US" sz="1600" dirty="0">
                <a:solidFill>
                  <a:srgbClr val="FFFFFF"/>
                </a:solidFill>
              </a:rPr>
              <a:t>Cyber Security Politics is coming of age (more researchers, more publications, more data), remains highly dynamic (role of incidents)</a:t>
            </a:r>
          </a:p>
          <a:p>
            <a:pPr algn="ctr"/>
            <a:r>
              <a:rPr lang="en-GB" sz="1600" dirty="0">
                <a:solidFill>
                  <a:srgbClr val="FFFFFF"/>
                </a:solidFill>
              </a:rPr>
              <a:t>Needed: Better </a:t>
            </a:r>
            <a:r>
              <a:rPr lang="en-GB" sz="1600" dirty="0" err="1">
                <a:solidFill>
                  <a:srgbClr val="FFFFFF"/>
                </a:solidFill>
              </a:rPr>
              <a:t>i</a:t>
            </a:r>
            <a:r>
              <a:rPr lang="de-CH" sz="1600" dirty="0" err="1">
                <a:solidFill>
                  <a:srgbClr val="FFFFFF"/>
                </a:solidFill>
              </a:rPr>
              <a:t>ntegration</a:t>
            </a:r>
            <a:r>
              <a:rPr lang="de-CH" sz="1600" dirty="0">
                <a:solidFill>
                  <a:srgbClr val="FFFFFF"/>
                </a:solidFill>
              </a:rPr>
              <a:t> </a:t>
            </a:r>
            <a:r>
              <a:rPr lang="de-CH" sz="1600" dirty="0" err="1">
                <a:solidFill>
                  <a:srgbClr val="FFFFFF"/>
                </a:solidFill>
              </a:rPr>
              <a:t>of</a:t>
            </a:r>
            <a:r>
              <a:rPr lang="de-CH" sz="1600" dirty="0">
                <a:solidFill>
                  <a:srgbClr val="FFFFFF"/>
                </a:solidFill>
              </a:rPr>
              <a:t> </a:t>
            </a:r>
            <a:r>
              <a:rPr lang="de-CH" sz="1600" dirty="0" err="1">
                <a:solidFill>
                  <a:srgbClr val="FFFFFF"/>
                </a:solidFill>
              </a:rPr>
              <a:t>technical</a:t>
            </a:r>
            <a:r>
              <a:rPr lang="de-CH" sz="1600" dirty="0">
                <a:solidFill>
                  <a:srgbClr val="FFFFFF"/>
                </a:solidFill>
              </a:rPr>
              <a:t> and </a:t>
            </a:r>
            <a:r>
              <a:rPr lang="de-CH" sz="1600" dirty="0" err="1">
                <a:solidFill>
                  <a:srgbClr val="FFFFFF"/>
                </a:solidFill>
              </a:rPr>
              <a:t>socio-political</a:t>
            </a:r>
            <a:r>
              <a:rPr lang="de-CH" sz="1600" dirty="0">
                <a:solidFill>
                  <a:srgbClr val="FFFFFF"/>
                </a:solidFill>
              </a:rPr>
              <a:t> </a:t>
            </a:r>
            <a:r>
              <a:rPr lang="de-CH" sz="1600" dirty="0" err="1">
                <a:solidFill>
                  <a:srgbClr val="FFFFFF"/>
                </a:solidFill>
              </a:rPr>
              <a:t>knowledge</a:t>
            </a:r>
            <a:r>
              <a:rPr lang="de-CH" sz="1600" dirty="0">
                <a:solidFill>
                  <a:srgbClr val="FFFFFF"/>
                </a:solidFill>
              </a:rPr>
              <a:t> – </a:t>
            </a:r>
            <a:r>
              <a:rPr lang="de-CH" sz="1600" dirty="0" err="1">
                <a:solidFill>
                  <a:srgbClr val="FFFFFF"/>
                </a:solidFill>
              </a:rPr>
              <a:t>interdisciplinarity</a:t>
            </a:r>
            <a:r>
              <a:rPr lang="de-CH" sz="1600" dirty="0">
                <a:solidFill>
                  <a:srgbClr val="FFFFFF"/>
                </a:solidFill>
              </a:rPr>
              <a:t> </a:t>
            </a:r>
            <a:r>
              <a:rPr lang="de-CH" sz="1600" dirty="0" err="1">
                <a:solidFill>
                  <a:srgbClr val="FFFFFF"/>
                </a:solidFill>
              </a:rPr>
              <a:t>developed</a:t>
            </a:r>
            <a:r>
              <a:rPr lang="de-CH" sz="1600" dirty="0">
                <a:solidFill>
                  <a:srgbClr val="FFFFFF"/>
                </a:solidFill>
              </a:rPr>
              <a:t> in </a:t>
            </a:r>
            <a:r>
              <a:rPr lang="de-CH" sz="1600" dirty="0" err="1">
                <a:solidFill>
                  <a:srgbClr val="FFFFFF"/>
                </a:solidFill>
              </a:rPr>
              <a:t>teams</a:t>
            </a:r>
            <a:endParaRPr lang="en-US" sz="1600" dirty="0">
              <a:solidFill>
                <a:srgbClr val="FFFFFF"/>
              </a:solidFill>
            </a:endParaRPr>
          </a:p>
          <a:p>
            <a:pPr algn="ctr"/>
            <a:r>
              <a:rPr lang="de-CH" sz="1600" i="1" dirty="0" err="1">
                <a:solidFill>
                  <a:srgbClr val="FFFFFF"/>
                </a:solidFill>
              </a:rPr>
              <a:t>Understand</a:t>
            </a:r>
            <a:r>
              <a:rPr lang="de-CH" sz="1600" i="1" dirty="0">
                <a:solidFill>
                  <a:srgbClr val="FFFFFF"/>
                </a:solidFill>
              </a:rPr>
              <a:t> and </a:t>
            </a:r>
            <a:r>
              <a:rPr lang="de-CH" sz="1600" i="1" dirty="0" err="1">
                <a:solidFill>
                  <a:srgbClr val="FFFFFF"/>
                </a:solidFill>
              </a:rPr>
              <a:t>Explain</a:t>
            </a:r>
            <a:r>
              <a:rPr lang="de-CH" sz="1600" i="1" dirty="0">
                <a:solidFill>
                  <a:srgbClr val="FFFFFF"/>
                </a:solidFill>
              </a:rPr>
              <a:t>: </a:t>
            </a:r>
          </a:p>
          <a:p>
            <a:pPr lvl="1" algn="ctr"/>
            <a:r>
              <a:rPr lang="de-CH" sz="1600" dirty="0" err="1">
                <a:solidFill>
                  <a:srgbClr val="FFFFFF"/>
                </a:solidFill>
              </a:rPr>
              <a:t>Role</a:t>
            </a:r>
            <a:r>
              <a:rPr lang="de-CH" sz="1600" dirty="0">
                <a:solidFill>
                  <a:srgbClr val="FFFFFF"/>
                </a:solidFill>
              </a:rPr>
              <a:t> </a:t>
            </a:r>
            <a:r>
              <a:rPr lang="de-CH" sz="1600" dirty="0" err="1">
                <a:solidFill>
                  <a:srgbClr val="FFFFFF"/>
                </a:solidFill>
              </a:rPr>
              <a:t>of</a:t>
            </a:r>
            <a:r>
              <a:rPr lang="de-CH" sz="1600" dirty="0">
                <a:solidFill>
                  <a:srgbClr val="FFFFFF"/>
                </a:solidFill>
              </a:rPr>
              <a:t> private </a:t>
            </a:r>
            <a:r>
              <a:rPr lang="de-CH" sz="1600" dirty="0" err="1">
                <a:solidFill>
                  <a:srgbClr val="FFFFFF"/>
                </a:solidFill>
              </a:rPr>
              <a:t>actors</a:t>
            </a:r>
            <a:r>
              <a:rPr lang="de-CH" sz="1600" dirty="0">
                <a:solidFill>
                  <a:srgbClr val="FFFFFF"/>
                </a:solidFill>
              </a:rPr>
              <a:t> (</a:t>
            </a:r>
            <a:r>
              <a:rPr lang="de-CH" sz="1600" dirty="0" err="1">
                <a:solidFill>
                  <a:srgbClr val="FFFFFF"/>
                </a:solidFill>
              </a:rPr>
              <a:t>markets</a:t>
            </a:r>
            <a:r>
              <a:rPr lang="de-CH" sz="1600" dirty="0">
                <a:solidFill>
                  <a:srgbClr val="FFFFFF"/>
                </a:solidFill>
              </a:rPr>
              <a:t>, </a:t>
            </a:r>
            <a:r>
              <a:rPr lang="de-CH" sz="1600" dirty="0" err="1">
                <a:solidFill>
                  <a:srgbClr val="FFFFFF"/>
                </a:solidFill>
              </a:rPr>
              <a:t>norms</a:t>
            </a:r>
            <a:r>
              <a:rPr lang="de-CH" sz="1600" dirty="0">
                <a:solidFill>
                  <a:srgbClr val="FFFFFF"/>
                </a:solidFill>
              </a:rPr>
              <a:t>, </a:t>
            </a:r>
            <a:r>
              <a:rPr lang="de-CH" sz="1600" dirty="0" err="1">
                <a:solidFill>
                  <a:srgbClr val="FFFFFF"/>
                </a:solidFill>
              </a:rPr>
              <a:t>governance</a:t>
            </a:r>
            <a:r>
              <a:rPr lang="de-CH" sz="1600" dirty="0">
                <a:solidFill>
                  <a:srgbClr val="FFFFFF"/>
                </a:solidFill>
              </a:rPr>
              <a:t>) </a:t>
            </a:r>
          </a:p>
          <a:p>
            <a:pPr lvl="1" algn="ctr"/>
            <a:r>
              <a:rPr lang="de-CH" sz="1600" dirty="0" err="1">
                <a:solidFill>
                  <a:srgbClr val="FFFFFF"/>
                </a:solidFill>
              </a:rPr>
              <a:t>How</a:t>
            </a:r>
            <a:r>
              <a:rPr lang="de-CH" sz="1600" dirty="0">
                <a:solidFill>
                  <a:srgbClr val="FFFFFF"/>
                </a:solidFill>
              </a:rPr>
              <a:t> cyber-</a:t>
            </a:r>
            <a:r>
              <a:rPr lang="de-CH" sz="1600" dirty="0" err="1">
                <a:solidFill>
                  <a:srgbClr val="FFFFFF"/>
                </a:solidFill>
              </a:rPr>
              <a:t>incidents</a:t>
            </a:r>
            <a:r>
              <a:rPr lang="de-CH" sz="1600" dirty="0">
                <a:solidFill>
                  <a:srgbClr val="FFFFFF"/>
                </a:solidFill>
              </a:rPr>
              <a:t>, </a:t>
            </a:r>
            <a:r>
              <a:rPr lang="de-CH" sz="1600" dirty="0" err="1">
                <a:solidFill>
                  <a:srgbClr val="FFFFFF"/>
                </a:solidFill>
              </a:rPr>
              <a:t>public</a:t>
            </a:r>
            <a:r>
              <a:rPr lang="de-CH" sz="1600" dirty="0">
                <a:solidFill>
                  <a:srgbClr val="FFFFFF"/>
                </a:solidFill>
              </a:rPr>
              <a:t> </a:t>
            </a:r>
            <a:r>
              <a:rPr lang="de-CH" sz="1600" dirty="0" err="1">
                <a:solidFill>
                  <a:srgbClr val="FFFFFF"/>
                </a:solidFill>
              </a:rPr>
              <a:t>policy</a:t>
            </a:r>
            <a:r>
              <a:rPr lang="de-CH" sz="1600" dirty="0">
                <a:solidFill>
                  <a:srgbClr val="FFFFFF"/>
                </a:solidFill>
              </a:rPr>
              <a:t> and </a:t>
            </a:r>
            <a:r>
              <a:rPr lang="de-CH" sz="1600" dirty="0" err="1">
                <a:solidFill>
                  <a:srgbClr val="FFFFFF"/>
                </a:solidFill>
              </a:rPr>
              <a:t>trust</a:t>
            </a:r>
            <a:r>
              <a:rPr lang="de-CH" sz="1600" dirty="0">
                <a:solidFill>
                  <a:srgbClr val="FFFFFF"/>
                </a:solidFill>
              </a:rPr>
              <a:t> / </a:t>
            </a:r>
            <a:r>
              <a:rPr lang="de-CH" sz="1600" dirty="0" err="1">
                <a:solidFill>
                  <a:srgbClr val="FFFFFF"/>
                </a:solidFill>
              </a:rPr>
              <a:t>legitimacy</a:t>
            </a:r>
            <a:r>
              <a:rPr lang="de-CH" sz="1600" dirty="0">
                <a:solidFill>
                  <a:srgbClr val="FFFFFF"/>
                </a:solidFill>
              </a:rPr>
              <a:t> </a:t>
            </a:r>
            <a:r>
              <a:rPr lang="de-CH" sz="1600" dirty="0" err="1">
                <a:solidFill>
                  <a:srgbClr val="FFFFFF"/>
                </a:solidFill>
              </a:rPr>
              <a:t>interact</a:t>
            </a:r>
            <a:endParaRPr lang="de-CH" sz="1600" dirty="0">
              <a:solidFill>
                <a:srgbClr val="FFFFFF"/>
              </a:solidFill>
            </a:endParaRPr>
          </a:p>
          <a:p>
            <a:pPr algn="ctr"/>
            <a:r>
              <a:rPr lang="en-GB" sz="1600" i="1" dirty="0">
                <a:solidFill>
                  <a:srgbClr val="FFFFFF"/>
                </a:solidFill>
              </a:rPr>
              <a:t>From Understanding to Solutions</a:t>
            </a:r>
            <a:r>
              <a:rPr lang="en-GB" sz="1600" dirty="0">
                <a:solidFill>
                  <a:srgbClr val="FFFFFF"/>
                </a:solidFill>
              </a:rPr>
              <a:t>: </a:t>
            </a:r>
          </a:p>
          <a:p>
            <a:pPr lvl="1" algn="ctr"/>
            <a:r>
              <a:rPr lang="en-GB" sz="1600" dirty="0">
                <a:solidFill>
                  <a:srgbClr val="FFFFFF"/>
                </a:solidFill>
              </a:rPr>
              <a:t>How to fix the iceberg problem (have more and better data) </a:t>
            </a:r>
          </a:p>
          <a:p>
            <a:pPr lvl="1" algn="ctr"/>
            <a:r>
              <a:rPr lang="en-GB" sz="1600" dirty="0">
                <a:solidFill>
                  <a:srgbClr val="FFFFFF"/>
                </a:solidFill>
              </a:rPr>
              <a:t>Model and test different governance arrangements </a:t>
            </a:r>
          </a:p>
          <a:p>
            <a:pPr lvl="1" algn="ctr"/>
            <a:r>
              <a:rPr lang="en-GB" sz="1600" dirty="0">
                <a:solidFill>
                  <a:srgbClr val="FFFFFF"/>
                </a:solidFill>
              </a:rPr>
              <a:t>Design processes to strengthen trust that emerges at intersection between technical and national security</a:t>
            </a:r>
          </a:p>
        </p:txBody>
      </p:sp>
    </p:spTree>
    <p:extLst>
      <p:ext uri="{BB962C8B-B14F-4D97-AF65-F5344CB8AC3E}">
        <p14:creationId xmlns:p14="http://schemas.microsoft.com/office/powerpoint/2010/main" val="887600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12" name="Picture 11" descr="Ausrufezeichen vor gelbem Hintergrund">
            <a:extLst>
              <a:ext uri="{FF2B5EF4-FFF2-40B4-BE49-F238E27FC236}">
                <a16:creationId xmlns:a16="http://schemas.microsoft.com/office/drawing/2014/main" id="{434DF398-1D2D-E815-D689-BBABA9A85EE3}"/>
              </a:ext>
            </a:extLst>
          </p:cNvPr>
          <p:cNvPicPr>
            <a:picLocks noChangeAspect="1"/>
          </p:cNvPicPr>
          <p:nvPr/>
        </p:nvPicPr>
        <p:blipFill rotWithShape="1">
          <a:blip r:embed="rId2">
            <a:alphaModFix amt="35000"/>
          </a:blip>
          <a:srcRect t="24982" r="-1" b="-1"/>
          <a:stretch/>
        </p:blipFill>
        <p:spPr>
          <a:xfrm>
            <a:off x="1525" y="10"/>
            <a:ext cx="12188951" cy="6857990"/>
          </a:xfrm>
          <a:prstGeom prst="rect">
            <a:avLst/>
          </a:prstGeom>
        </p:spPr>
      </p:pic>
      <p:grpSp>
        <p:nvGrpSpPr>
          <p:cNvPr id="21"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22" name="Oval 21">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CD95BCF2-BF6E-4506-9B93-51A733B53E66}"/>
              </a:ext>
            </a:extLst>
          </p:cNvPr>
          <p:cNvSpPr>
            <a:spLocks noGrp="1"/>
          </p:cNvSpPr>
          <p:nvPr>
            <p:ph type="title"/>
          </p:nvPr>
        </p:nvSpPr>
        <p:spPr>
          <a:xfrm>
            <a:off x="3327722" y="777240"/>
            <a:ext cx="5782804" cy="2493876"/>
          </a:xfrm>
        </p:spPr>
        <p:txBody>
          <a:bodyPr anchor="b">
            <a:normAutofit/>
          </a:bodyPr>
          <a:lstStyle/>
          <a:p>
            <a:pPr algn="ctr"/>
            <a:r>
              <a:rPr lang="de-CH" sz="6000" dirty="0">
                <a:solidFill>
                  <a:srgbClr val="FFFFFF"/>
                </a:solidFill>
              </a:rPr>
              <a:t>Vielen Dank! </a:t>
            </a:r>
          </a:p>
        </p:txBody>
      </p:sp>
      <p:sp>
        <p:nvSpPr>
          <p:cNvPr id="3" name="Inhaltsplatzhalter 2">
            <a:extLst>
              <a:ext uri="{FF2B5EF4-FFF2-40B4-BE49-F238E27FC236}">
                <a16:creationId xmlns:a16="http://schemas.microsoft.com/office/drawing/2014/main" id="{B825FE23-A009-472F-85F8-44E2E5E47014}"/>
              </a:ext>
            </a:extLst>
          </p:cNvPr>
          <p:cNvSpPr>
            <a:spLocks noGrp="1"/>
          </p:cNvSpPr>
          <p:nvPr>
            <p:ph idx="1"/>
          </p:nvPr>
        </p:nvSpPr>
        <p:spPr>
          <a:xfrm>
            <a:off x="3327722" y="3429000"/>
            <a:ext cx="5782804" cy="2333562"/>
          </a:xfrm>
        </p:spPr>
        <p:txBody>
          <a:bodyPr anchor="t">
            <a:normAutofit/>
          </a:bodyPr>
          <a:lstStyle/>
          <a:p>
            <a:pPr marL="0" indent="0" algn="ctr">
              <a:buNone/>
            </a:pPr>
            <a:r>
              <a:rPr lang="de-CH" sz="1800" dirty="0">
                <a:solidFill>
                  <a:srgbClr val="FFFFFF"/>
                </a:solidFill>
              </a:rPr>
              <a:t>Myriam Dunn Cavelty</a:t>
            </a:r>
          </a:p>
          <a:p>
            <a:pPr marL="0" indent="0" algn="ctr">
              <a:buNone/>
            </a:pPr>
            <a:r>
              <a:rPr lang="de-CH" sz="1800" dirty="0" err="1">
                <a:solidFill>
                  <a:srgbClr val="FFFFFF"/>
                </a:solidFill>
              </a:rPr>
              <a:t>dunn@sipo.gess.ethz.ch</a:t>
            </a:r>
            <a:endParaRPr lang="de-CH" sz="1800" dirty="0">
              <a:solidFill>
                <a:srgbClr val="FFFFFF"/>
              </a:solidFill>
            </a:endParaRPr>
          </a:p>
        </p:txBody>
      </p:sp>
    </p:spTree>
    <p:extLst>
      <p:ext uri="{BB962C8B-B14F-4D97-AF65-F5344CB8AC3E}">
        <p14:creationId xmlns:p14="http://schemas.microsoft.com/office/powerpoint/2010/main" val="52739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23" name="Picture 22" descr="An abstract design with lines and financial symbols">
            <a:extLst>
              <a:ext uri="{FF2B5EF4-FFF2-40B4-BE49-F238E27FC236}">
                <a16:creationId xmlns:a16="http://schemas.microsoft.com/office/drawing/2014/main" id="{37B55CCC-8506-D9A3-1957-F4660A7570D2}"/>
              </a:ext>
            </a:extLst>
          </p:cNvPr>
          <p:cNvPicPr>
            <a:picLocks noChangeAspect="1"/>
          </p:cNvPicPr>
          <p:nvPr/>
        </p:nvPicPr>
        <p:blipFill rotWithShape="1">
          <a:blip r:embed="rId3">
            <a:alphaModFix amt="35000"/>
          </a:blip>
          <a:srcRect t="10390" r="-1" b="5002"/>
          <a:stretch/>
        </p:blipFill>
        <p:spPr>
          <a:xfrm>
            <a:off x="1525" y="10"/>
            <a:ext cx="12188951" cy="6857990"/>
          </a:xfrm>
          <a:prstGeom prst="rect">
            <a:avLst/>
          </a:prstGeom>
        </p:spPr>
      </p:pic>
      <p:grpSp>
        <p:nvGrpSpPr>
          <p:cNvPr id="31"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32" name="Oval 31">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DE9E168-AC8E-D947-A9F8-657E5003B1E1}"/>
              </a:ext>
            </a:extLst>
          </p:cNvPr>
          <p:cNvSpPr>
            <a:spLocks noGrp="1"/>
          </p:cNvSpPr>
          <p:nvPr>
            <p:ph type="title"/>
          </p:nvPr>
        </p:nvSpPr>
        <p:spPr>
          <a:xfrm>
            <a:off x="3327722" y="1097280"/>
            <a:ext cx="5782804" cy="1061316"/>
          </a:xfrm>
        </p:spPr>
        <p:txBody>
          <a:bodyPr anchor="b">
            <a:normAutofit/>
          </a:bodyPr>
          <a:lstStyle/>
          <a:p>
            <a:pPr algn="ctr"/>
            <a:r>
              <a:rPr lang="en-US" sz="4400" dirty="0">
                <a:solidFill>
                  <a:srgbClr val="FFFFFF"/>
                </a:solidFill>
              </a:rPr>
              <a:t>Cyber Security Politics</a:t>
            </a:r>
          </a:p>
        </p:txBody>
      </p:sp>
      <p:sp>
        <p:nvSpPr>
          <p:cNvPr id="21" name="Content Placeholder 2">
            <a:extLst>
              <a:ext uri="{FF2B5EF4-FFF2-40B4-BE49-F238E27FC236}">
                <a16:creationId xmlns:a16="http://schemas.microsoft.com/office/drawing/2014/main" id="{84951516-EFA1-D34C-ABBD-2923231BA862}"/>
              </a:ext>
            </a:extLst>
          </p:cNvPr>
          <p:cNvSpPr>
            <a:spLocks noGrp="1"/>
          </p:cNvSpPr>
          <p:nvPr>
            <p:ph idx="1"/>
          </p:nvPr>
        </p:nvSpPr>
        <p:spPr>
          <a:xfrm>
            <a:off x="2486722" y="2516671"/>
            <a:ext cx="7259444" cy="3245891"/>
          </a:xfrm>
        </p:spPr>
        <p:txBody>
          <a:bodyPr anchor="t">
            <a:normAutofit/>
          </a:bodyPr>
          <a:lstStyle/>
          <a:p>
            <a:pPr marL="0" indent="0" algn="ctr">
              <a:buNone/>
            </a:pPr>
            <a:r>
              <a:rPr lang="en-GB" sz="1800" dirty="0">
                <a:solidFill>
                  <a:srgbClr val="FFFFFF"/>
                </a:solidFill>
              </a:rPr>
              <a:t>Aims to understand and explain the relationship between</a:t>
            </a:r>
          </a:p>
          <a:p>
            <a:pPr marL="0" indent="0" algn="ctr">
              <a:buNone/>
            </a:pPr>
            <a:r>
              <a:rPr lang="en-GB" sz="1800" dirty="0">
                <a:solidFill>
                  <a:srgbClr val="FFFFFF"/>
                </a:solidFill>
              </a:rPr>
              <a:t> </a:t>
            </a:r>
          </a:p>
          <a:p>
            <a:pPr algn="ctr"/>
            <a:r>
              <a:rPr lang="en-GB" sz="2400" i="1" dirty="0">
                <a:solidFill>
                  <a:srgbClr val="FFFFFF"/>
                </a:solidFill>
              </a:rPr>
              <a:t>THREATs</a:t>
            </a:r>
            <a:r>
              <a:rPr lang="en-GB" sz="2400" dirty="0">
                <a:solidFill>
                  <a:srgbClr val="FFFFFF"/>
                </a:solidFill>
              </a:rPr>
              <a:t>: the political/strategic use of digital technologies by state and non-state actors </a:t>
            </a:r>
          </a:p>
          <a:p>
            <a:pPr algn="ctr"/>
            <a:r>
              <a:rPr lang="en-GB" sz="2400" i="1" dirty="0">
                <a:solidFill>
                  <a:srgbClr val="FFFFFF"/>
                </a:solidFill>
              </a:rPr>
              <a:t>RESPONSEs: </a:t>
            </a:r>
            <a:r>
              <a:rPr lang="en-GB" sz="2400" dirty="0">
                <a:solidFill>
                  <a:srgbClr val="FFFFFF"/>
                </a:solidFill>
              </a:rPr>
              <a:t>the interactions between states, society, and the private sector to define roles, responsibilities, laws and norms for acceptable behaviour </a:t>
            </a:r>
            <a:r>
              <a:rPr lang="de-CH" sz="2400" dirty="0">
                <a:solidFill>
                  <a:srgbClr val="FFFFFF"/>
                </a:solidFill>
              </a:rPr>
              <a:t>in Cyberspace</a:t>
            </a:r>
          </a:p>
          <a:p>
            <a:pPr algn="ctr"/>
            <a:endParaRPr lang="en-US" sz="1800" dirty="0">
              <a:solidFill>
                <a:srgbClr val="FFFFFF"/>
              </a:solidFill>
            </a:endParaRPr>
          </a:p>
        </p:txBody>
      </p:sp>
    </p:spTree>
    <p:extLst>
      <p:ext uri="{BB962C8B-B14F-4D97-AF65-F5344CB8AC3E}">
        <p14:creationId xmlns:p14="http://schemas.microsoft.com/office/powerpoint/2010/main" val="177149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7818AA9-82F7-46F6-8A83-1A6258163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4" descr="Circuit board background">
            <a:extLst>
              <a:ext uri="{FF2B5EF4-FFF2-40B4-BE49-F238E27FC236}">
                <a16:creationId xmlns:a16="http://schemas.microsoft.com/office/drawing/2014/main" id="{821D74F0-16CA-E86F-C166-C770ECEECE04}"/>
              </a:ext>
            </a:extLst>
          </p:cNvPr>
          <p:cNvPicPr>
            <a:picLocks noChangeAspect="1"/>
          </p:cNvPicPr>
          <p:nvPr/>
        </p:nvPicPr>
        <p:blipFill rotWithShape="1">
          <a:blip r:embed="rId2">
            <a:alphaModFix/>
          </a:blip>
          <a:srcRect b="15414"/>
          <a:stretch/>
        </p:blipFill>
        <p:spPr>
          <a:xfrm>
            <a:off x="-1" y="10"/>
            <a:ext cx="12192001" cy="6857990"/>
          </a:xfrm>
          <a:prstGeom prst="rect">
            <a:avLst/>
          </a:prstGeom>
        </p:spPr>
      </p:pic>
      <p:sp>
        <p:nvSpPr>
          <p:cNvPr id="3" name="Inhaltsplatzhalter 2">
            <a:extLst>
              <a:ext uri="{FF2B5EF4-FFF2-40B4-BE49-F238E27FC236}">
                <a16:creationId xmlns:a16="http://schemas.microsoft.com/office/drawing/2014/main" id="{F6D36092-62B3-5135-A444-9459EA0F053C}"/>
              </a:ext>
            </a:extLst>
          </p:cNvPr>
          <p:cNvSpPr>
            <a:spLocks noGrp="1"/>
          </p:cNvSpPr>
          <p:nvPr>
            <p:ph idx="4294967295"/>
          </p:nvPr>
        </p:nvSpPr>
        <p:spPr>
          <a:xfrm>
            <a:off x="932162" y="1515762"/>
            <a:ext cx="10658475" cy="3303373"/>
          </a:xfrm>
          <a:solidFill>
            <a:schemeClr val="accent2">
              <a:lumMod val="60000"/>
              <a:lumOff val="40000"/>
            </a:schemeClr>
          </a:solidFill>
          <a:ln>
            <a:solidFill>
              <a:schemeClr val="accent6">
                <a:lumMod val="60000"/>
                <a:lumOff val="40000"/>
              </a:schemeClr>
            </a:solidFill>
          </a:ln>
          <a:effectLst>
            <a:glow rad="139700">
              <a:schemeClr val="accent3">
                <a:satMod val="175000"/>
                <a:alpha val="40000"/>
              </a:schemeClr>
            </a:glow>
          </a:effectLst>
        </p:spPr>
        <p:txBody>
          <a:bodyPr>
            <a:normAutofit fontScale="92500" lnSpcReduction="10000"/>
          </a:bodyPr>
          <a:lstStyle/>
          <a:p>
            <a:pPr marL="0" indent="0" algn="ctr">
              <a:spcBef>
                <a:spcPts val="1800"/>
              </a:spcBef>
              <a:buNone/>
            </a:pPr>
            <a:endParaRPr lang="en-US" sz="1200" dirty="0">
              <a:solidFill>
                <a:schemeClr val="accent1">
                  <a:lumMod val="20000"/>
                  <a:lumOff val="80000"/>
                </a:schemeClr>
              </a:solidFill>
              <a:effectLst>
                <a:glow rad="101600">
                  <a:schemeClr val="accent6">
                    <a:satMod val="175000"/>
                    <a:alpha val="40000"/>
                  </a:schemeClr>
                </a:glow>
                <a:outerShdw blurRad="38100" dist="38100" dir="2700000" algn="tl">
                  <a:srgbClr val="000000">
                    <a:alpha val="43137"/>
                  </a:srgbClr>
                </a:outerShdw>
              </a:effectLst>
            </a:endParaRPr>
          </a:p>
          <a:p>
            <a:pPr marL="0" indent="0" algn="ctr">
              <a:spcBef>
                <a:spcPts val="1800"/>
              </a:spcBef>
              <a:buNone/>
            </a:pPr>
            <a:r>
              <a:rPr lang="en-US" sz="5400" dirty="0">
                <a:solidFill>
                  <a:schemeClr val="accent1">
                    <a:lumMod val="20000"/>
                    <a:lumOff val="80000"/>
                  </a:schemeClr>
                </a:solidFill>
                <a:effectLst>
                  <a:glow rad="101600">
                    <a:schemeClr val="accent6">
                      <a:satMod val="175000"/>
                      <a:alpha val="40000"/>
                    </a:schemeClr>
                  </a:glow>
                  <a:outerShdw blurRad="38100" dist="38100" dir="2700000" algn="tl">
                    <a:srgbClr val="000000">
                      <a:alpha val="43137"/>
                    </a:srgbClr>
                  </a:outerShdw>
                </a:effectLst>
              </a:rPr>
              <a:t>Technology constrains what can be achieved politically</a:t>
            </a:r>
          </a:p>
          <a:p>
            <a:pPr marL="0" indent="0" algn="ctr">
              <a:spcBef>
                <a:spcPts val="1800"/>
              </a:spcBef>
              <a:buNone/>
            </a:pPr>
            <a:r>
              <a:rPr lang="en-US" sz="5400" dirty="0">
                <a:solidFill>
                  <a:schemeClr val="accent1">
                    <a:lumMod val="20000"/>
                    <a:lumOff val="80000"/>
                  </a:schemeClr>
                </a:solidFill>
                <a:effectLst>
                  <a:glow rad="101600">
                    <a:schemeClr val="accent6">
                      <a:satMod val="175000"/>
                      <a:alpha val="40000"/>
                    </a:schemeClr>
                  </a:glow>
                  <a:outerShdw blurRad="38100" dist="38100" dir="2700000" algn="tl">
                    <a:srgbClr val="000000">
                      <a:alpha val="43137"/>
                    </a:srgbClr>
                  </a:outerShdw>
                </a:effectLst>
              </a:rPr>
              <a:t>Politics constrains what will be attempted technologically</a:t>
            </a:r>
          </a:p>
          <a:p>
            <a:pPr marL="0" indent="0" algn="ctr">
              <a:buNone/>
            </a:pPr>
            <a:endParaRPr lang="de-CH" sz="4800" dirty="0">
              <a:solidFill>
                <a:schemeClr val="accent1">
                  <a:lumMod val="20000"/>
                  <a:lumOff val="80000"/>
                </a:schemeClr>
              </a:solidFill>
              <a:effectLst>
                <a:glow rad="101600">
                  <a:schemeClr val="accent6">
                    <a:satMod val="175000"/>
                    <a:alpha val="40000"/>
                  </a:schemeClr>
                </a:glow>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70A4F89D-7575-3B5C-58BF-0B355383137B}"/>
              </a:ext>
            </a:extLst>
          </p:cNvPr>
          <p:cNvSpPr txBox="1"/>
          <p:nvPr/>
        </p:nvSpPr>
        <p:spPr>
          <a:xfrm rot="20514034">
            <a:off x="7864168" y="4634469"/>
            <a:ext cx="4338916"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effectLst>
            <a:innerShdw blurRad="63500" dist="50800" dir="13500000">
              <a:prstClr val="black">
                <a:alpha val="50000"/>
              </a:prstClr>
            </a:innerShdw>
            <a:reflection blurRad="6350" stA="50000" endA="300" endPos="90000" dist="50800" dir="5400000" sy="-100000" algn="bl" rotWithShape="0"/>
          </a:effectLst>
        </p:spPr>
        <p:txBody>
          <a:bodyPr wrap="square" rtlCol="0">
            <a:spAutoFit/>
          </a:bodyPr>
          <a:lstStyle/>
          <a:p>
            <a:pPr algn="ctr"/>
            <a:r>
              <a:rPr lang="en-GB" dirty="0"/>
              <a:t>…you can′t have one without the other</a:t>
            </a:r>
            <a:endParaRPr lang="en-US" dirty="0"/>
          </a:p>
        </p:txBody>
      </p:sp>
    </p:spTree>
    <p:extLst>
      <p:ext uri="{BB962C8B-B14F-4D97-AF65-F5344CB8AC3E}">
        <p14:creationId xmlns:p14="http://schemas.microsoft.com/office/powerpoint/2010/main" val="20323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0D8E-6AAA-F2D6-FD98-9595F9569BFE}"/>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dirty="0">
                <a:solidFill>
                  <a:schemeClr val="accent4"/>
                </a:solidFill>
                <a:latin typeface="+mj-lt"/>
                <a:ea typeface="+mj-ea"/>
                <a:cs typeface="+mj-cs"/>
              </a:rPr>
              <a:t>A Story of Interactions</a:t>
            </a: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graphicFrame>
        <p:nvGraphicFramePr>
          <p:cNvPr id="8" name="Textplatzhalter 5">
            <a:extLst>
              <a:ext uri="{FF2B5EF4-FFF2-40B4-BE49-F238E27FC236}">
                <a16:creationId xmlns:a16="http://schemas.microsoft.com/office/drawing/2014/main" id="{52F9060A-7206-3DA2-17A0-BD480D9FD8DD}"/>
              </a:ext>
            </a:extLst>
          </p:cNvPr>
          <p:cNvGraphicFramePr/>
          <p:nvPr>
            <p:extLst>
              <p:ext uri="{D42A27DB-BD31-4B8C-83A1-F6EECF244321}">
                <p14:modId xmlns:p14="http://schemas.microsoft.com/office/powerpoint/2010/main" val="346884762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C2913E4-3F12-B935-8F6F-F5F4672D881D}"/>
              </a:ext>
            </a:extLst>
          </p:cNvPr>
          <p:cNvSpPr txBox="1"/>
          <p:nvPr/>
        </p:nvSpPr>
        <p:spPr>
          <a:xfrm rot="20819202">
            <a:off x="381035" y="4110939"/>
            <a:ext cx="4338916"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effectLst>
            <a:outerShdw blurRad="50800" dist="38100" dir="2700000" algn="tl" rotWithShape="0">
              <a:prstClr val="black">
                <a:alpha val="40000"/>
              </a:prstClr>
            </a:outerShdw>
            <a:reflection blurRad="6350" stA="50000" endA="300" endPos="38500" dist="50800" dir="5400000" sy="-100000" algn="bl" rotWithShape="0"/>
          </a:effectLst>
        </p:spPr>
        <p:txBody>
          <a:bodyPr wrap="square" rtlCol="0">
            <a:spAutoFit/>
          </a:bodyPr>
          <a:lstStyle/>
          <a:p>
            <a:pPr algn="ctr"/>
            <a:r>
              <a:rPr lang="en-US" dirty="0"/>
              <a:t>No security political connotation is “natural”, but determined in political processes</a:t>
            </a:r>
          </a:p>
        </p:txBody>
      </p:sp>
    </p:spTree>
    <p:extLst>
      <p:ext uri="{BB962C8B-B14F-4D97-AF65-F5344CB8AC3E}">
        <p14:creationId xmlns:p14="http://schemas.microsoft.com/office/powerpoint/2010/main" val="3730170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D237EF-92F4-3342-D4C9-C36EFD2B6ABF}"/>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Four Key Frames (1980-2000)</a:t>
            </a:r>
          </a:p>
        </p:txBody>
      </p:sp>
      <p:sp>
        <p:nvSpPr>
          <p:cNvPr id="2" name="Title 4">
            <a:extLst>
              <a:ext uri="{FF2B5EF4-FFF2-40B4-BE49-F238E27FC236}">
                <a16:creationId xmlns:a16="http://schemas.microsoft.com/office/drawing/2014/main" id="{CB3C4857-F209-584B-98F2-D5E49FA4D463}"/>
              </a:ext>
            </a:extLst>
          </p:cNvPr>
          <p:cNvSpPr txBox="1">
            <a:spLocks/>
          </p:cNvSpPr>
          <p:nvPr/>
        </p:nvSpPr>
        <p:spPr>
          <a:xfrm>
            <a:off x="586478" y="1683756"/>
            <a:ext cx="3115265" cy="239635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dirty="0">
                <a:solidFill>
                  <a:schemeClr val="accent4"/>
                </a:solidFill>
              </a:rPr>
              <a:t>Four Key Frames (1980-2000)</a:t>
            </a:r>
          </a:p>
        </p:txBody>
      </p:sp>
      <p:graphicFrame>
        <p:nvGraphicFramePr>
          <p:cNvPr id="3" name="Textplatzhalter 1">
            <a:extLst>
              <a:ext uri="{FF2B5EF4-FFF2-40B4-BE49-F238E27FC236}">
                <a16:creationId xmlns:a16="http://schemas.microsoft.com/office/drawing/2014/main" id="{F020FE5B-49E1-B796-454A-96F17A40864D}"/>
              </a:ext>
            </a:extLst>
          </p:cNvPr>
          <p:cNvGraphicFramePr/>
          <p:nvPr>
            <p:extLst>
              <p:ext uri="{D42A27DB-BD31-4B8C-83A1-F6EECF244321}">
                <p14:modId xmlns:p14="http://schemas.microsoft.com/office/powerpoint/2010/main" val="2361531869"/>
              </p:ext>
            </p:extLst>
          </p:nvPr>
        </p:nvGraphicFramePr>
        <p:xfrm>
          <a:off x="4905052" y="619337"/>
          <a:ext cx="6666833" cy="5639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CBCFFC5-7FE7-DB4E-83FE-63753170342B}"/>
              </a:ext>
            </a:extLst>
          </p:cNvPr>
          <p:cNvSpPr txBox="1"/>
          <p:nvPr/>
        </p:nvSpPr>
        <p:spPr>
          <a:xfrm>
            <a:off x="869077" y="5152020"/>
            <a:ext cx="3611575"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effectLst>
            <a:outerShdw blurRad="50800" dist="38100" dir="2700000" algn="tl" rotWithShape="0">
              <a:prstClr val="black">
                <a:alpha val="40000"/>
              </a:prstClr>
            </a:outerShdw>
            <a:reflection blurRad="6350" stA="50000" endA="300" endPos="38500" dist="50800" dir="5400000" sy="-100000" algn="bl" rotWithShape="0"/>
          </a:effectLst>
        </p:spPr>
        <p:txBody>
          <a:bodyPr wrap="square" rtlCol="0">
            <a:spAutoFit/>
          </a:bodyPr>
          <a:lstStyle/>
          <a:p>
            <a:pPr algn="ctr"/>
            <a:r>
              <a:rPr lang="en-US" dirty="0"/>
              <a:t>The biggest mobilizer</a:t>
            </a:r>
          </a:p>
        </p:txBody>
      </p:sp>
      <p:cxnSp>
        <p:nvCxnSpPr>
          <p:cNvPr id="6" name="Gerade Verbindung mit Pfeil 3">
            <a:extLst>
              <a:ext uri="{FF2B5EF4-FFF2-40B4-BE49-F238E27FC236}">
                <a16:creationId xmlns:a16="http://schemas.microsoft.com/office/drawing/2014/main" id="{4DAB8DD5-E4B5-66EF-0D39-579904788E71}"/>
              </a:ext>
            </a:extLst>
          </p:cNvPr>
          <p:cNvCxnSpPr>
            <a:cxnSpLocks/>
            <a:stCxn id="4" idx="3"/>
          </p:cNvCxnSpPr>
          <p:nvPr/>
        </p:nvCxnSpPr>
        <p:spPr>
          <a:xfrm>
            <a:off x="4480652" y="5336686"/>
            <a:ext cx="4336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F15B425C-106D-1409-43D9-D5917F12995D}"/>
              </a:ext>
            </a:extLst>
          </p:cNvPr>
          <p:cNvSpPr txBox="1"/>
          <p:nvPr/>
        </p:nvSpPr>
        <p:spPr>
          <a:xfrm>
            <a:off x="907177" y="621927"/>
            <a:ext cx="3611575"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effectLst>
            <a:outerShdw blurRad="50800" dist="38100" dir="2700000" algn="tl" rotWithShape="0">
              <a:prstClr val="black">
                <a:alpha val="40000"/>
              </a:prstClr>
            </a:outerShdw>
            <a:reflection blurRad="6350" stA="50000" endA="300" endPos="38500" dist="50800" dir="5400000" sy="-100000" algn="bl" rotWithShape="0"/>
          </a:effectLst>
        </p:spPr>
        <p:txBody>
          <a:bodyPr wrap="square" rtlCol="0">
            <a:spAutoFit/>
          </a:bodyPr>
          <a:lstStyle/>
          <a:p>
            <a:pPr algn="ctr"/>
            <a:r>
              <a:rPr lang="en-US" dirty="0"/>
              <a:t>Not normally considered “National Security”!</a:t>
            </a:r>
          </a:p>
        </p:txBody>
      </p:sp>
      <p:cxnSp>
        <p:nvCxnSpPr>
          <p:cNvPr id="9" name="Gerade Verbindung mit Pfeil 7">
            <a:extLst>
              <a:ext uri="{FF2B5EF4-FFF2-40B4-BE49-F238E27FC236}">
                <a16:creationId xmlns:a16="http://schemas.microsoft.com/office/drawing/2014/main" id="{A106AAFF-E60C-C67F-00DC-E3AF2E21C0A1}"/>
              </a:ext>
            </a:extLst>
          </p:cNvPr>
          <p:cNvCxnSpPr>
            <a:cxnSpLocks/>
          </p:cNvCxnSpPr>
          <p:nvPr/>
        </p:nvCxnSpPr>
        <p:spPr>
          <a:xfrm>
            <a:off x="4518757" y="933967"/>
            <a:ext cx="3862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21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27B01D7-03FD-13D4-B7D0-19795C236E65}"/>
              </a:ext>
            </a:extLst>
          </p:cNvPr>
          <p:cNvSpPr>
            <a:spLocks noGrp="1"/>
          </p:cNvSpPr>
          <p:nvPr>
            <p:ph type="dt" sz="half" idx="10"/>
          </p:nvPr>
        </p:nvSpPr>
        <p:spPr/>
        <p:txBody>
          <a:bodyPr vert="horz" lIns="91440" tIns="45720" rIns="91440" bIns="45720" rtlCol="0" anchor="ctr">
            <a:normAutofit lnSpcReduction="10000"/>
          </a:bodyPr>
          <a:lstStyle/>
          <a:p>
            <a:pPr defTabSz="914400">
              <a:spcAft>
                <a:spcPts val="600"/>
              </a:spcAft>
              <a:defRPr/>
            </a:pPr>
            <a:fld id="{3AE36556-C5C7-4860-8F59-05FE0403C31C}" type="datetime1">
              <a:rPr lang="en-US" smtClean="0">
                <a:solidFill>
                  <a:srgbClr val="FFFFFF"/>
                </a:solidFill>
                <a:latin typeface="Calibri" panose="020F0502020204030204"/>
              </a:rPr>
              <a:pPr defTabSz="914400">
                <a:spcAft>
                  <a:spcPts val="600"/>
                </a:spcAft>
                <a:defRPr/>
              </a:pPr>
              <a:t>9/8/23</a:t>
            </a:fld>
            <a:endParaRPr lang="en-US">
              <a:solidFill>
                <a:srgbClr val="FFFFFF"/>
              </a:solidFill>
              <a:latin typeface="Calibri" panose="020F0502020204030204"/>
            </a:endParaRPr>
          </a:p>
        </p:txBody>
      </p:sp>
      <p:sp>
        <p:nvSpPr>
          <p:cNvPr id="4" name="Slide Number Placeholder 3">
            <a:extLst>
              <a:ext uri="{FF2B5EF4-FFF2-40B4-BE49-F238E27FC236}">
                <a16:creationId xmlns:a16="http://schemas.microsoft.com/office/drawing/2014/main" id="{CEC0133C-BD92-CA11-CC1E-7E601A8D56EA}"/>
              </a:ext>
            </a:extLst>
          </p:cNvPr>
          <p:cNvSpPr>
            <a:spLocks noGrp="1"/>
          </p:cNvSpPr>
          <p:nvPr>
            <p:ph type="sldNum" sz="quarter" idx="12"/>
          </p:nvPr>
        </p:nvSpPr>
        <p:spPr/>
        <p:txBody>
          <a:bodyPr vert="horz" lIns="91440" tIns="45720" rIns="91440" bIns="45720" rtlCol="0" anchor="ctr">
            <a:normAutofit lnSpcReduction="10000"/>
          </a:bodyPr>
          <a:lstStyle/>
          <a:p>
            <a:pPr defTabSz="914400">
              <a:spcAft>
                <a:spcPts val="600"/>
              </a:spcAft>
              <a:defRPr/>
            </a:pPr>
            <a:fld id="{5ACA52AF-F19D-405C-AD5F-7D94B96A5CC3}" type="slidenum">
              <a:rPr lang="en-US" smtClean="0">
                <a:solidFill>
                  <a:schemeClr val="tx1"/>
                </a:solidFill>
                <a:latin typeface="Calibri" panose="020F0502020204030204"/>
              </a:rPr>
              <a:pPr defTabSz="914400">
                <a:spcAft>
                  <a:spcPts val="600"/>
                </a:spcAft>
                <a:defRPr/>
              </a:pPr>
              <a:t>6</a:t>
            </a:fld>
            <a:endParaRPr lang="en-US">
              <a:solidFill>
                <a:schemeClr val="tx1"/>
              </a:solidFill>
              <a:latin typeface="Calibri" panose="020F0502020204030204"/>
            </a:endParaRPr>
          </a:p>
        </p:txBody>
      </p:sp>
      <p:sp>
        <p:nvSpPr>
          <p:cNvPr id="6" name="Title 5">
            <a:extLst>
              <a:ext uri="{FF2B5EF4-FFF2-40B4-BE49-F238E27FC236}">
                <a16:creationId xmlns:a16="http://schemas.microsoft.com/office/drawing/2014/main" id="{433075B1-506E-F0BF-3154-4F622452D7B5}"/>
              </a:ext>
            </a:extLst>
          </p:cNvPr>
          <p:cNvSpPr>
            <a:spLocks noGrp="1"/>
          </p:cNvSpPr>
          <p:nvPr>
            <p:ph type="title" idx="4294967295"/>
          </p:nvPr>
        </p:nvSpPr>
        <p:spPr>
          <a:xfrm>
            <a:off x="4450081" y="363538"/>
            <a:ext cx="6502400" cy="1708150"/>
          </a:xfrm>
        </p:spPr>
        <p:txBody>
          <a:bodyPr vert="horz" lIns="91440" tIns="45720" rIns="91440" bIns="45720" rtlCol="0" anchor="ctr">
            <a:normAutofit/>
          </a:bodyPr>
          <a:lstStyle/>
          <a:p>
            <a:r>
              <a:rPr lang="en-US" sz="3700" dirty="0">
                <a:solidFill>
                  <a:schemeClr val="accent4"/>
                </a:solidFill>
              </a:rPr>
              <a:t>Reaction 1: </a:t>
            </a:r>
            <a:br>
              <a:rPr lang="en-US" sz="3700" dirty="0">
                <a:solidFill>
                  <a:schemeClr val="accent4"/>
                </a:solidFill>
              </a:rPr>
            </a:br>
            <a:r>
              <a:rPr lang="en-US" sz="3700" dirty="0">
                <a:solidFill>
                  <a:schemeClr val="accent4"/>
                </a:solidFill>
              </a:rPr>
              <a:t>3-pronged defensive measures</a:t>
            </a:r>
          </a:p>
        </p:txBody>
      </p:sp>
      <p:sp>
        <p:nvSpPr>
          <p:cNvPr id="7" name="Text Placeholder 6">
            <a:extLst>
              <a:ext uri="{FF2B5EF4-FFF2-40B4-BE49-F238E27FC236}">
                <a16:creationId xmlns:a16="http://schemas.microsoft.com/office/drawing/2014/main" id="{365E7D1C-8E38-6121-038E-054186579580}"/>
              </a:ext>
            </a:extLst>
          </p:cNvPr>
          <p:cNvSpPr>
            <a:spLocks noGrp="1"/>
          </p:cNvSpPr>
          <p:nvPr>
            <p:ph type="body" sz="quarter" idx="4294967295"/>
          </p:nvPr>
        </p:nvSpPr>
        <p:spPr>
          <a:xfrm>
            <a:off x="4450081" y="2071688"/>
            <a:ext cx="7741920" cy="4168775"/>
          </a:xfrm>
        </p:spPr>
        <p:txBody>
          <a:bodyPr vert="horz" lIns="91440" tIns="45720" rIns="91440" bIns="45720" rtlCol="0" anchor="ctr">
            <a:normAutofit/>
          </a:bodyPr>
          <a:lstStyle/>
          <a:p>
            <a:pPr indent="-228600">
              <a:buFont typeface="Arial" panose="020B0604020202020204" pitchFamily="34" charset="0"/>
              <a:buChar char="•"/>
            </a:pPr>
            <a:r>
              <a:rPr lang="en-US" sz="1800" dirty="0">
                <a:latin typeface="+mn-lt"/>
              </a:rPr>
              <a:t>A law enforcement pillar for countering cyber-crime </a:t>
            </a:r>
          </a:p>
          <a:p>
            <a:pPr indent="-228600">
              <a:buFont typeface="Arial" panose="020B0604020202020204" pitchFamily="34" charset="0"/>
              <a:buChar char="•"/>
            </a:pPr>
            <a:r>
              <a:rPr lang="en-US" sz="1800" dirty="0">
                <a:latin typeface="+mn-lt"/>
              </a:rPr>
              <a:t>Private-public partnerships (voluntary) for critical infrastructure protection </a:t>
            </a:r>
          </a:p>
          <a:p>
            <a:pPr indent="-228600">
              <a:buFont typeface="Arial" panose="020B0604020202020204" pitchFamily="34" charset="0"/>
              <a:buChar char="•"/>
            </a:pPr>
            <a:r>
              <a:rPr lang="en-US" sz="1800" dirty="0">
                <a:latin typeface="+mn-lt"/>
              </a:rPr>
              <a:t>Private and public self-help for the rest of the networked infrastructures </a:t>
            </a:r>
          </a:p>
          <a:p>
            <a:pPr indent="-228600">
              <a:buFont typeface="Arial" panose="020B0604020202020204" pitchFamily="34" charset="0"/>
              <a:buChar char="•"/>
            </a:pPr>
            <a:r>
              <a:rPr lang="en-US" sz="1800" dirty="0">
                <a:latin typeface="+mn-lt"/>
              </a:rPr>
              <a:t>The </a:t>
            </a:r>
            <a:r>
              <a:rPr lang="en-US" sz="1800" i="1" dirty="0">
                <a:latin typeface="+mn-lt"/>
              </a:rPr>
              <a:t>owners</a:t>
            </a:r>
            <a:r>
              <a:rPr lang="en-US" sz="1800" dirty="0">
                <a:latin typeface="+mn-lt"/>
              </a:rPr>
              <a:t> of networks are primarily responsible for their protection</a:t>
            </a:r>
          </a:p>
          <a:p>
            <a:pPr lvl="1" indent="-228600">
              <a:buFont typeface="Arial" panose="020B0604020202020204" pitchFamily="34" charset="0"/>
              <a:buChar char="•"/>
            </a:pPr>
            <a:r>
              <a:rPr lang="en-US" dirty="0"/>
              <a:t>The government (and military) only protects its own network</a:t>
            </a:r>
          </a:p>
          <a:p>
            <a:pPr lvl="1" indent="-228600">
              <a:buFont typeface="Arial" panose="020B0604020202020204" pitchFamily="34" charset="0"/>
              <a:buChar char="•"/>
            </a:pPr>
            <a:r>
              <a:rPr lang="en-US" dirty="0"/>
              <a:t>Companies protect their networks</a:t>
            </a:r>
          </a:p>
          <a:p>
            <a:pPr lvl="1" indent="-228600">
              <a:buFont typeface="Arial" panose="020B0604020202020204" pitchFamily="34" charset="0"/>
              <a:buChar char="•"/>
            </a:pPr>
            <a:r>
              <a:rPr lang="en-US" dirty="0"/>
              <a:t>Every individual is responsible for their own computer security</a:t>
            </a:r>
          </a:p>
          <a:p>
            <a:pPr indent="-228600">
              <a:buFont typeface="Arial" panose="020B0604020202020204" pitchFamily="34" charset="0"/>
              <a:buChar char="•"/>
            </a:pPr>
            <a:r>
              <a:rPr lang="en-US" sz="1800" dirty="0">
                <a:latin typeface="+mn-lt"/>
              </a:rPr>
              <a:t>Prevention, Protection and Resilience</a:t>
            </a:r>
          </a:p>
          <a:p>
            <a:pPr lvl="1" indent="-228600">
              <a:buFont typeface="Arial" panose="020B0604020202020204" pitchFamily="34" charset="0"/>
              <a:buChar char="•"/>
            </a:pPr>
            <a:r>
              <a:rPr lang="en-US" dirty="0"/>
              <a:t>Cyber-security = Risk Management… </a:t>
            </a:r>
          </a:p>
          <a:p>
            <a:pPr lvl="1" indent="-228600">
              <a:buFont typeface="Arial" panose="020B0604020202020204" pitchFamily="34" charset="0"/>
              <a:buChar char="•"/>
            </a:pPr>
            <a:r>
              <a:rPr lang="en-US" dirty="0"/>
              <a:t>Incidents cannot be fully prevented only managed</a:t>
            </a:r>
          </a:p>
        </p:txBody>
      </p:sp>
      <p:pic>
        <p:nvPicPr>
          <p:cNvPr id="26" name="Picture 25">
            <a:extLst>
              <a:ext uri="{FF2B5EF4-FFF2-40B4-BE49-F238E27FC236}">
                <a16:creationId xmlns:a16="http://schemas.microsoft.com/office/drawing/2014/main" id="{6F2638F5-6E51-1205-EFED-D6396BD825D1}"/>
              </a:ext>
            </a:extLst>
          </p:cNvPr>
          <p:cNvPicPr>
            <a:picLocks noChangeAspect="1"/>
          </p:cNvPicPr>
          <p:nvPr/>
        </p:nvPicPr>
        <p:blipFill rotWithShape="1">
          <a:blip r:embed="rId2"/>
          <a:srcRect r="50000"/>
          <a:stretch/>
        </p:blipFill>
        <p:spPr>
          <a:xfrm>
            <a:off x="-2064291" y="0"/>
            <a:ext cx="6096001" cy="6858002"/>
          </a:xfrm>
          <a:prstGeom prst="rect">
            <a:avLst/>
          </a:prstGeom>
        </p:spPr>
      </p:pic>
    </p:spTree>
    <p:extLst>
      <p:ext uri="{BB962C8B-B14F-4D97-AF65-F5344CB8AC3E}">
        <p14:creationId xmlns:p14="http://schemas.microsoft.com/office/powerpoint/2010/main" val="213890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0D8E-6AAA-F2D6-FD98-9595F9569BFE}"/>
              </a:ext>
            </a:extLst>
          </p:cNvPr>
          <p:cNvSpPr>
            <a:spLocks noGrp="1"/>
          </p:cNvSpPr>
          <p:nvPr>
            <p:ph type="title"/>
          </p:nvPr>
        </p:nvSpPr>
        <p:spPr/>
        <p:txBody>
          <a:bodyPr vert="horz" lIns="91440" tIns="45720" rIns="91440" bIns="45720" rtlCol="0" anchor="b">
            <a:normAutofit/>
          </a:bodyPr>
          <a:lstStyle/>
          <a:p>
            <a:r>
              <a:rPr lang="en-US" sz="3600" kern="1200" dirty="0">
                <a:solidFill>
                  <a:schemeClr val="accent4"/>
                </a:solidFill>
                <a:latin typeface="+mj-lt"/>
                <a:ea typeface="+mj-ea"/>
                <a:cs typeface="+mj-cs"/>
              </a:rPr>
              <a:t>Reaction 2: </a:t>
            </a:r>
            <a:br>
              <a:rPr lang="en-US" sz="3600" kern="1200" dirty="0">
                <a:solidFill>
                  <a:schemeClr val="accent4"/>
                </a:solidFill>
                <a:latin typeface="+mj-lt"/>
                <a:ea typeface="+mj-ea"/>
                <a:cs typeface="+mj-cs"/>
              </a:rPr>
            </a:br>
            <a:r>
              <a:rPr lang="en-US" sz="3600" kern="1200" dirty="0">
                <a:solidFill>
                  <a:schemeClr val="accent4"/>
                </a:solidFill>
                <a:latin typeface="+mj-lt"/>
                <a:ea typeface="+mj-ea"/>
                <a:cs typeface="+mj-cs"/>
              </a:rPr>
              <a:t>States get active</a:t>
            </a:r>
            <a:endParaRPr lang="en-US" sz="4400" kern="1200" dirty="0">
              <a:latin typeface="+mj-lt"/>
              <a:ea typeface="+mj-ea"/>
              <a:cs typeface="+mj-cs"/>
            </a:endParaRPr>
          </a:p>
        </p:txBody>
      </p:sp>
      <p:sp>
        <p:nvSpPr>
          <p:cNvPr id="5" name="TextBox 4">
            <a:extLst>
              <a:ext uri="{FF2B5EF4-FFF2-40B4-BE49-F238E27FC236}">
                <a16:creationId xmlns:a16="http://schemas.microsoft.com/office/drawing/2014/main" id="{E3E6F466-562F-9CF8-B364-171A0DA909FB}"/>
              </a:ext>
            </a:extLst>
          </p:cNvPr>
          <p:cNvSpPr txBox="1"/>
          <p:nvPr/>
        </p:nvSpPr>
        <p:spPr>
          <a:xfrm>
            <a:off x="777240" y="1862255"/>
            <a:ext cx="7508116" cy="4314708"/>
          </a:xfrm>
          <a:prstGeom prst="rect">
            <a:avLst/>
          </a:prstGeom>
        </p:spPr>
        <p:txBody>
          <a:bodyPr vert="horz" lIns="91440" tIns="45720" rIns="91440" bIns="45720" rtlCol="0" anchor="t">
            <a:normAutofit/>
          </a:bodyPr>
          <a:lstStyle/>
          <a:p>
            <a:pPr marL="342900" indent="-342900">
              <a:spcBef>
                <a:spcPts val="600"/>
              </a:spcBef>
              <a:spcAft>
                <a:spcPts val="0"/>
              </a:spcAft>
              <a:buClr>
                <a:schemeClr val="tx2">
                  <a:lumMod val="75000"/>
                  <a:lumOff val="25000"/>
                </a:schemeClr>
              </a:buClr>
              <a:buFont typeface="Arial" panose="020B0604020202020204" pitchFamily="34" charset="0"/>
              <a:buChar char="•"/>
            </a:pPr>
            <a:r>
              <a:rPr lang="en-US" sz="2200" dirty="0">
                <a:solidFill>
                  <a:schemeClr val="tx2"/>
                </a:solidFill>
              </a:rPr>
              <a:t>Fear of “cyber-doom” as self-fulfilling prophecy</a:t>
            </a:r>
          </a:p>
          <a:p>
            <a:pPr marL="342900" indent="-342900">
              <a:spcBef>
                <a:spcPts val="600"/>
              </a:spcBef>
              <a:spcAft>
                <a:spcPts val="0"/>
              </a:spcAft>
              <a:buClr>
                <a:schemeClr val="tx2">
                  <a:lumMod val="75000"/>
                  <a:lumOff val="25000"/>
                </a:schemeClr>
              </a:buClr>
              <a:buFont typeface="Arial" panose="020B0604020202020204" pitchFamily="34" charset="0"/>
              <a:buChar char="•"/>
            </a:pPr>
            <a:r>
              <a:rPr lang="en-US" sz="2200" dirty="0">
                <a:solidFill>
                  <a:schemeClr val="tx2"/>
                </a:solidFill>
              </a:rPr>
              <a:t>(Some) states begin to invest in cyber-capabilities</a:t>
            </a:r>
          </a:p>
          <a:p>
            <a:pPr marL="571500" lvl="1" indent="-342900">
              <a:spcBef>
                <a:spcPts val="600"/>
              </a:spcBef>
              <a:buClr>
                <a:schemeClr val="tx2">
                  <a:lumMod val="75000"/>
                  <a:lumOff val="25000"/>
                </a:schemeClr>
              </a:buClr>
              <a:buFont typeface="Arial" panose="020B0604020202020204" pitchFamily="34" charset="0"/>
              <a:buChar char="•"/>
            </a:pPr>
            <a:r>
              <a:rPr lang="en-US" sz="1900" dirty="0">
                <a:solidFill>
                  <a:schemeClr val="tx2"/>
                </a:solidFill>
              </a:rPr>
              <a:t>9/11 – intelligence capabilities in the West</a:t>
            </a:r>
          </a:p>
          <a:p>
            <a:pPr marL="571500" lvl="1" indent="-342900">
              <a:spcBef>
                <a:spcPts val="600"/>
              </a:spcBef>
              <a:buClr>
                <a:schemeClr val="tx2">
                  <a:lumMod val="75000"/>
                  <a:lumOff val="25000"/>
                </a:schemeClr>
              </a:buClr>
              <a:buFont typeface="Arial" panose="020B0604020202020204" pitchFamily="34" charset="0"/>
              <a:buChar char="•"/>
            </a:pPr>
            <a:r>
              <a:rPr lang="en-US" sz="1900" dirty="0">
                <a:solidFill>
                  <a:schemeClr val="tx2"/>
                </a:solidFill>
              </a:rPr>
              <a:t>Arab Spring – autocratic reactions</a:t>
            </a:r>
          </a:p>
          <a:p>
            <a:pPr marL="342900" indent="-342900">
              <a:spcBef>
                <a:spcPts val="600"/>
              </a:spcBef>
              <a:buClr>
                <a:schemeClr val="tx2">
                  <a:lumMod val="75000"/>
                  <a:lumOff val="25000"/>
                </a:schemeClr>
              </a:buClr>
              <a:buFont typeface="Arial" panose="020B0604020202020204" pitchFamily="34" charset="0"/>
              <a:buChar char="•"/>
            </a:pPr>
            <a:r>
              <a:rPr lang="en-US" sz="2200" dirty="0">
                <a:solidFill>
                  <a:schemeClr val="tx2"/>
                </a:solidFill>
              </a:rPr>
              <a:t>Key incidents along the way reveal strategic use of  cyberspace </a:t>
            </a:r>
          </a:p>
          <a:p>
            <a:pPr marL="571500" lvl="1" indent="-342900">
              <a:spcBef>
                <a:spcPts val="600"/>
              </a:spcBef>
              <a:buClr>
                <a:schemeClr val="tx2">
                  <a:lumMod val="75000"/>
                  <a:lumOff val="25000"/>
                </a:schemeClr>
              </a:buClr>
              <a:buFont typeface="Arial" panose="020B0604020202020204" pitchFamily="34" charset="0"/>
              <a:buChar char="•"/>
            </a:pPr>
            <a:r>
              <a:rPr lang="en-US" sz="1900" dirty="0">
                <a:solidFill>
                  <a:schemeClr val="tx2"/>
                </a:solidFill>
              </a:rPr>
              <a:t>Stuxnet (2010)</a:t>
            </a:r>
          </a:p>
          <a:p>
            <a:pPr marL="571500" lvl="1" indent="-342900">
              <a:spcBef>
                <a:spcPts val="600"/>
              </a:spcBef>
              <a:buClr>
                <a:schemeClr val="tx2">
                  <a:lumMod val="75000"/>
                  <a:lumOff val="25000"/>
                </a:schemeClr>
              </a:buClr>
              <a:buFont typeface="Arial" panose="020B0604020202020204" pitchFamily="34" charset="0"/>
              <a:buChar char="•"/>
            </a:pPr>
            <a:r>
              <a:rPr lang="en-US" sz="1900" dirty="0">
                <a:solidFill>
                  <a:schemeClr val="tx2"/>
                </a:solidFill>
              </a:rPr>
              <a:t>Snowden Revelations (2013)</a:t>
            </a:r>
          </a:p>
          <a:p>
            <a:pPr marL="571500" lvl="1" indent="-342900">
              <a:spcBef>
                <a:spcPts val="600"/>
              </a:spcBef>
              <a:buClr>
                <a:schemeClr val="tx2">
                  <a:lumMod val="75000"/>
                  <a:lumOff val="25000"/>
                </a:schemeClr>
              </a:buClr>
              <a:buFont typeface="Arial" panose="020B0604020202020204" pitchFamily="34" charset="0"/>
              <a:buChar char="•"/>
            </a:pPr>
            <a:r>
              <a:rPr lang="en-US" sz="1900" dirty="0">
                <a:solidFill>
                  <a:schemeClr val="tx2"/>
                </a:solidFill>
              </a:rPr>
              <a:t>Sony Hack (2014)</a:t>
            </a:r>
          </a:p>
          <a:p>
            <a:pPr marL="571500" lvl="1" indent="-342900">
              <a:spcBef>
                <a:spcPts val="600"/>
              </a:spcBef>
              <a:buClr>
                <a:schemeClr val="tx2">
                  <a:lumMod val="75000"/>
                  <a:lumOff val="25000"/>
                </a:schemeClr>
              </a:buClr>
              <a:buFont typeface="Arial" panose="020B0604020202020204" pitchFamily="34" charset="0"/>
              <a:buChar char="•"/>
            </a:pPr>
            <a:r>
              <a:rPr lang="en-US" sz="1900" dirty="0">
                <a:solidFill>
                  <a:schemeClr val="tx2"/>
                </a:solidFill>
              </a:rPr>
              <a:t>US Election Hack (2016)</a:t>
            </a:r>
          </a:p>
          <a:p>
            <a:pPr marL="571500" lvl="1" indent="-342900">
              <a:spcBef>
                <a:spcPts val="600"/>
              </a:spcBef>
              <a:buClr>
                <a:schemeClr val="tx2">
                  <a:lumMod val="75000"/>
                  <a:lumOff val="25000"/>
                </a:schemeClr>
              </a:buClr>
              <a:buFont typeface="Arial" panose="020B0604020202020204" pitchFamily="34" charset="0"/>
              <a:buChar char="•"/>
            </a:pPr>
            <a:r>
              <a:rPr lang="en-US" sz="1900" dirty="0">
                <a:solidFill>
                  <a:schemeClr val="tx2"/>
                </a:solidFill>
              </a:rPr>
              <a:t>Russia in Ukraine (2014-2017/2022-)§</a:t>
            </a:r>
            <a:endParaRPr lang="en-US" sz="2100" dirty="0">
              <a:solidFill>
                <a:schemeClr val="tx2"/>
              </a:solidFill>
            </a:endParaRPr>
          </a:p>
        </p:txBody>
      </p:sp>
      <p:pic>
        <p:nvPicPr>
          <p:cNvPr id="53" name="Picture 6" descr="Graph on document with pen">
            <a:extLst>
              <a:ext uri="{FF2B5EF4-FFF2-40B4-BE49-F238E27FC236}">
                <a16:creationId xmlns:a16="http://schemas.microsoft.com/office/drawing/2014/main" id="{56FEBC6F-C486-ADA4-222C-43F06AF79793}"/>
              </a:ext>
            </a:extLst>
          </p:cNvPr>
          <p:cNvPicPr>
            <a:picLocks noChangeAspect="1"/>
          </p:cNvPicPr>
          <p:nvPr/>
        </p:nvPicPr>
        <p:blipFill rotWithShape="1">
          <a:blip r:embed="rId2"/>
          <a:srcRect l="37488" r="22645" b="2"/>
          <a:stretch/>
        </p:blipFill>
        <p:spPr>
          <a:xfrm>
            <a:off x="8608738" y="357441"/>
            <a:ext cx="3580214" cy="5994304"/>
          </a:xfrm>
          <a:custGeom>
            <a:avLst/>
            <a:gdLst/>
            <a:ahLst/>
            <a:cxnLst/>
            <a:rect l="l" t="t" r="r" b="b"/>
            <a:pathLst>
              <a:path w="3735324" h="6254002">
                <a:moveTo>
                  <a:pt x="3127001" y="0"/>
                </a:moveTo>
                <a:cubicBezTo>
                  <a:pt x="3288907" y="0"/>
                  <a:pt x="3447939" y="12305"/>
                  <a:pt x="3603212" y="36030"/>
                </a:cubicBezTo>
                <a:lnTo>
                  <a:pt x="3735324" y="59623"/>
                </a:lnTo>
                <a:lnTo>
                  <a:pt x="3735324" y="6194380"/>
                </a:lnTo>
                <a:lnTo>
                  <a:pt x="3603212" y="6217972"/>
                </a:lnTo>
                <a:cubicBezTo>
                  <a:pt x="3447939" y="6241698"/>
                  <a:pt x="3288907" y="6254002"/>
                  <a:pt x="3127001" y="6254002"/>
                </a:cubicBezTo>
                <a:cubicBezTo>
                  <a:pt x="1400006" y="6254002"/>
                  <a:pt x="0" y="4853996"/>
                  <a:pt x="0" y="3127001"/>
                </a:cubicBezTo>
                <a:cubicBezTo>
                  <a:pt x="0" y="1400006"/>
                  <a:pt x="1400006" y="0"/>
                  <a:pt x="3127001" y="0"/>
                </a:cubicBezTo>
                <a:close/>
              </a:path>
            </a:pathLst>
          </a:custGeom>
        </p:spPr>
      </p:pic>
    </p:spTree>
    <p:extLst>
      <p:ext uri="{BB962C8B-B14F-4D97-AF65-F5344CB8AC3E}">
        <p14:creationId xmlns:p14="http://schemas.microsoft.com/office/powerpoint/2010/main" val="2397243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DF7EF6-65E0-4652-EFBA-724655F7B33A}"/>
              </a:ext>
            </a:extLst>
          </p:cNvPr>
          <p:cNvSpPr>
            <a:spLocks noGrp="1"/>
          </p:cNvSpPr>
          <p:nvPr>
            <p:ph type="title"/>
          </p:nvPr>
        </p:nvSpPr>
        <p:spPr>
          <a:xfrm>
            <a:off x="899901" y="365125"/>
            <a:ext cx="10659110" cy="1325563"/>
          </a:xfrm>
        </p:spPr>
        <p:txBody>
          <a:bodyPr>
            <a:normAutofit/>
          </a:bodyPr>
          <a:lstStyle/>
          <a:p>
            <a:r>
              <a:rPr lang="de-CH" sz="3600" dirty="0">
                <a:solidFill>
                  <a:schemeClr val="accent4"/>
                </a:solidFill>
              </a:rPr>
              <a:t>Cyber-</a:t>
            </a:r>
            <a:r>
              <a:rPr lang="de-CH" sz="3600" dirty="0" err="1">
                <a:solidFill>
                  <a:schemeClr val="accent4"/>
                </a:solidFill>
              </a:rPr>
              <a:t>Commands</a:t>
            </a:r>
            <a:endParaRPr lang="de-CH" sz="3600" dirty="0">
              <a:solidFill>
                <a:schemeClr val="accent4"/>
              </a:solidFill>
            </a:endParaRPr>
          </a:p>
        </p:txBody>
      </p:sp>
      <p:pic>
        <p:nvPicPr>
          <p:cNvPr id="4" name="Picture 4">
            <a:extLst>
              <a:ext uri="{FF2B5EF4-FFF2-40B4-BE49-F238E27FC236}">
                <a16:creationId xmlns:a16="http://schemas.microsoft.com/office/drawing/2014/main" id="{0E2C9071-146F-9DC0-2ABC-4859AF78E61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207" y="1569720"/>
            <a:ext cx="8130354" cy="5090160"/>
          </a:xfrm>
          <a:prstGeom prst="rect">
            <a:avLst/>
          </a:prstGeom>
          <a:noFill/>
          <a:ln>
            <a:noFill/>
          </a:ln>
        </p:spPr>
      </p:pic>
      <p:sp>
        <p:nvSpPr>
          <p:cNvPr id="5" name="The meaning of offensive cyber capacity development">
            <a:extLst>
              <a:ext uri="{FF2B5EF4-FFF2-40B4-BE49-F238E27FC236}">
                <a16:creationId xmlns:a16="http://schemas.microsoft.com/office/drawing/2014/main" id="{CBBE2499-8745-68D4-B5E0-B0FD7BDF02BB}"/>
              </a:ext>
            </a:extLst>
          </p:cNvPr>
          <p:cNvSpPr txBox="1">
            <a:spLocks/>
          </p:cNvSpPr>
          <p:nvPr/>
        </p:nvSpPr>
        <p:spPr>
          <a:xfrm>
            <a:off x="8295950" y="2992266"/>
            <a:ext cx="3299190" cy="2755193"/>
          </a:xfrm>
          <a:prstGeom prst="rect">
            <a:avLst/>
          </a:prstGeom>
          <a:solidFill>
            <a:schemeClr val="accent5">
              <a:lumMod val="20000"/>
              <a:lumOff val="80000"/>
            </a:schemeClr>
          </a:solidFill>
          <a:ln w="12700">
            <a:solidFill>
              <a:schemeClr val="accent5">
                <a:lumMod val="75000"/>
              </a:schemeClr>
            </a:solidFill>
            <a:miter lim="400000"/>
          </a:ln>
          <a:effectLst>
            <a:glow rad="139700">
              <a:schemeClr val="accent2">
                <a:satMod val="175000"/>
                <a:alpha val="40000"/>
              </a:schemeClr>
            </a:glow>
            <a:outerShdw blurRad="50800" dist="38100" dir="10800000" algn="r" rotWithShape="0">
              <a:prstClr val="black">
                <a:alpha val="40000"/>
              </a:prstClr>
            </a:outerShdw>
          </a:effectLst>
          <a:extLst>
            <a:ext uri="{C572A759-6A51-4108-AA02-DFA0A04FC94B}">
              <ma14:wrappingTextBoxFlag xmlns:ma14="http://schemas.microsoft.com/office/mac/drawingml/2011/main" xmlns="" val="1"/>
            </a:ext>
          </a:extLst>
        </p:spPr>
        <p:txBody>
          <a:bodyPr lIns="35719" tIns="35719" rIns="35719" bIns="35719" anchor="ctr">
            <a:noAutofit/>
          </a:bodyPr>
          <a:lstStyle>
            <a:lvl1pPr marL="0" marR="0" indent="0" algn="ctr" defTabSz="584200" rtl="0" latinLnBrk="0">
              <a:lnSpc>
                <a:spcPct val="100000"/>
              </a:lnSpc>
              <a:spcBef>
                <a:spcPts val="0"/>
              </a:spcBef>
              <a:spcAft>
                <a:spcPts val="0"/>
              </a:spcAft>
              <a:buClrTx/>
              <a:buSzTx/>
              <a:buFontTx/>
              <a:buNone/>
              <a:tabLst/>
              <a:defRPr sz="51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9pPr>
          </a:lstStyle>
          <a:p>
            <a:pPr marL="342900" indent="-342900" algn="l">
              <a:buFont typeface="Arial" panose="020B0604020202020204" pitchFamily="34" charset="0"/>
              <a:buChar char="•"/>
            </a:pPr>
            <a:r>
              <a:rPr lang="en-GB" sz="1969" dirty="0">
                <a:solidFill>
                  <a:schemeClr val="accent4"/>
                </a:solidFill>
                <a:latin typeface="+mn-lt"/>
              </a:rPr>
              <a:t>40+ publicly established MCOs</a:t>
            </a:r>
          </a:p>
          <a:p>
            <a:pPr marL="342900" indent="-342900" algn="l">
              <a:buFont typeface="Arial" panose="020B0604020202020204" pitchFamily="34" charset="0"/>
              <a:buChar char="•"/>
            </a:pPr>
            <a:r>
              <a:rPr lang="en-GB" sz="1969" dirty="0">
                <a:solidFill>
                  <a:schemeClr val="accent4"/>
                </a:solidFill>
                <a:latin typeface="+mn-lt"/>
              </a:rPr>
              <a:t>30+ with mandate to conduct ‘effect’ operations</a:t>
            </a:r>
          </a:p>
          <a:p>
            <a:pPr marL="342900" indent="-342900" algn="l">
              <a:buFont typeface="Arial" panose="020B0604020202020204" pitchFamily="34" charset="0"/>
              <a:buChar char="•"/>
            </a:pPr>
            <a:r>
              <a:rPr lang="en-GB" sz="1969" dirty="0">
                <a:solidFill>
                  <a:schemeClr val="accent4"/>
                </a:solidFill>
                <a:latin typeface="+mn-lt"/>
              </a:rPr>
              <a:t>Majority NATO countries now has an MCO</a:t>
            </a:r>
            <a:endParaRPr lang="en-US" sz="1125" dirty="0">
              <a:solidFill>
                <a:schemeClr val="accent4"/>
              </a:solidFill>
              <a:latin typeface="+mn-lt"/>
            </a:endParaRPr>
          </a:p>
        </p:txBody>
      </p:sp>
    </p:spTree>
    <p:extLst>
      <p:ext uri="{BB962C8B-B14F-4D97-AF65-F5344CB8AC3E}">
        <p14:creationId xmlns:p14="http://schemas.microsoft.com/office/powerpoint/2010/main" val="993440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4"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35" name="Oval 34">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46" name="Freeform: Shape 45">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47" name="Freeform: Shape 46">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48" name="Oval 47">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51" name="Rectangle 50">
            <a:extLst>
              <a:ext uri="{FF2B5EF4-FFF2-40B4-BE49-F238E27FC236}">
                <a16:creationId xmlns:a16="http://schemas.microsoft.com/office/drawing/2014/main" id="{59C21149-D7CA-4210-BB4C-7417DD0B4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712C464-0876-4178-838C-542E999D0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55" name="Decorative Circles">
            <a:extLst>
              <a:ext uri="{FF2B5EF4-FFF2-40B4-BE49-F238E27FC236}">
                <a16:creationId xmlns:a16="http://schemas.microsoft.com/office/drawing/2014/main" id="{FA4AA7C6-A0A6-4672-9364-EBB634FD99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74023" y="476494"/>
            <a:ext cx="929857" cy="5503399"/>
            <a:chOff x="11074023" y="476494"/>
            <a:chExt cx="929857" cy="5503399"/>
          </a:xfrm>
        </p:grpSpPr>
        <p:sp>
          <p:nvSpPr>
            <p:cNvPr id="56" name="Oval 55">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00758" y="759913"/>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786139F-5C1A-4CA3-B77D-45D86FCEB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00758" y="5066141"/>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400B755-CF19-4CB3-ADC2-087949FAD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7439" y="5513452"/>
              <a:ext cx="466441" cy="466441"/>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2A126A72-9FBC-4FF5-9BDE-4901577BE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39996" y="516372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5FB9AA3-4958-48BA-8870-784EDFB80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74023" y="476494"/>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6" name="Textplatzhalter 1">
            <a:extLst>
              <a:ext uri="{FF2B5EF4-FFF2-40B4-BE49-F238E27FC236}">
                <a16:creationId xmlns:a16="http://schemas.microsoft.com/office/drawing/2014/main" id="{509B1871-A501-7060-9185-B43CF73FD01D}"/>
              </a:ext>
            </a:extLst>
          </p:cNvPr>
          <p:cNvGraphicFramePr/>
          <p:nvPr>
            <p:extLst>
              <p:ext uri="{D42A27DB-BD31-4B8C-83A1-F6EECF244321}">
                <p14:modId xmlns:p14="http://schemas.microsoft.com/office/powerpoint/2010/main" val="1063752876"/>
              </p:ext>
            </p:extLst>
          </p:nvPr>
        </p:nvGraphicFramePr>
        <p:xfrm>
          <a:off x="453732" y="503881"/>
          <a:ext cx="8201874" cy="5700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7D93926A-2D77-01D2-03A4-7DBA15B3A07C}"/>
              </a:ext>
            </a:extLst>
          </p:cNvPr>
          <p:cNvSpPr txBox="1"/>
          <p:nvPr/>
        </p:nvSpPr>
        <p:spPr>
          <a:xfrm>
            <a:off x="8344637" y="2639529"/>
            <a:ext cx="3861995" cy="1554272"/>
          </a:xfrm>
          <a:prstGeom prst="rect">
            <a:avLst/>
          </a:prstGeom>
          <a:gradFill flip="none" rotWithShape="1">
            <a:gsLst>
              <a:gs pos="0">
                <a:schemeClr val="accent6">
                  <a:lumMod val="60000"/>
                  <a:lumOff val="40000"/>
                </a:schemeClr>
              </a:gs>
              <a:gs pos="49000">
                <a:srgbClr val="C1BFCE"/>
              </a:gs>
              <a:gs pos="49000">
                <a:srgbClr val="FFC000"/>
              </a:gs>
              <a:gs pos="100000">
                <a:schemeClr val="accent1">
                  <a:lumMod val="60000"/>
                  <a:lumOff val="40000"/>
                </a:schemeClr>
              </a:gs>
            </a:gsLst>
            <a:lin ang="0" scaled="1"/>
            <a:tileRect/>
          </a:gradFill>
          <a:effectLst>
            <a:glow rad="139700">
              <a:schemeClr val="accent6">
                <a:satMod val="175000"/>
                <a:alpha val="40000"/>
              </a:schemeClr>
            </a:glow>
            <a:outerShdw blurRad="50800" dist="38100" dir="2700000" algn="tl" rotWithShape="0">
              <a:prstClr val="black">
                <a:alpha val="40000"/>
              </a:prstClr>
            </a:outerShdw>
          </a:effectLst>
        </p:spPr>
        <p:txBody>
          <a:bodyPr wrap="square" rtlCol="0">
            <a:spAutoFit/>
          </a:bodyPr>
          <a:lstStyle/>
          <a:p>
            <a:pPr algn="ctr">
              <a:spcAft>
                <a:spcPts val="600"/>
              </a:spcAft>
            </a:pPr>
            <a:r>
              <a:rPr lang="en-CH" b="1">
                <a:effectLst/>
                <a:latin typeface="Arial" panose="020B0604020202020204" pitchFamily="34" charset="0"/>
                <a:ea typeface="Times New Roman" panose="02020603050405020304" pitchFamily="18" charset="0"/>
              </a:rPr>
              <a:t>Offensive cyber-operations: </a:t>
            </a:r>
          </a:p>
          <a:p>
            <a:pPr algn="ctr">
              <a:spcAft>
                <a:spcPts val="600"/>
              </a:spcAft>
            </a:pPr>
            <a:r>
              <a:rPr lang="en-CH">
                <a:effectLst/>
                <a:latin typeface="Arial" panose="020B0604020202020204" pitchFamily="34" charset="0"/>
                <a:ea typeface="Times New Roman" panose="02020603050405020304" pitchFamily="18" charset="0"/>
              </a:rPr>
              <a:t>Use of technological, human, and organizational resources to deny, degrade, disrupt, deceive, or destroy digital services or networks </a:t>
            </a:r>
            <a:endParaRPr lang="en-US"/>
          </a:p>
        </p:txBody>
      </p:sp>
    </p:spTree>
    <p:extLst>
      <p:ext uri="{BB962C8B-B14F-4D97-AF65-F5344CB8AC3E}">
        <p14:creationId xmlns:p14="http://schemas.microsoft.com/office/powerpoint/2010/main" val="3693953608"/>
      </p:ext>
    </p:extLst>
  </p:cSld>
  <p:clrMapOvr>
    <a:masterClrMapping/>
  </p:clrMapOvr>
</p:sld>
</file>

<file path=ppt/theme/theme1.xml><?xml version="1.0" encoding="utf-8"?>
<a:theme xmlns:a="http://schemas.openxmlformats.org/drawingml/2006/main" name="ConfettiVTI">
  <a:themeElements>
    <a:clrScheme name="AnalogousFromLightSeedRightStep">
      <a:dk1>
        <a:srgbClr val="000000"/>
      </a:dk1>
      <a:lt1>
        <a:srgbClr val="FFFFFF"/>
      </a:lt1>
      <a:dk2>
        <a:srgbClr val="243141"/>
      </a:dk2>
      <a:lt2>
        <a:srgbClr val="E8E2E4"/>
      </a:lt2>
      <a:accent1>
        <a:srgbClr val="80AA9F"/>
      </a:accent1>
      <a:accent2>
        <a:srgbClr val="7AAAB2"/>
      </a:accent2>
      <a:accent3>
        <a:srgbClr val="8CA3C1"/>
      </a:accent3>
      <a:accent4>
        <a:srgbClr val="7F80BA"/>
      </a:accent4>
      <a:accent5>
        <a:srgbClr val="A996C6"/>
      </a:accent5>
      <a:accent6>
        <a:srgbClr val="AF7FBA"/>
      </a:accent6>
      <a:hlink>
        <a:srgbClr val="AE697C"/>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1193</Words>
  <Application>Microsoft Macintosh PowerPoint</Application>
  <PresentationFormat>Widescreen</PresentationFormat>
  <Paragraphs>147</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AvenirNext LT Pro Medium</vt:lpstr>
      <vt:lpstr>Arial</vt:lpstr>
      <vt:lpstr>Calibri</vt:lpstr>
      <vt:lpstr>Gill Sans Nova</vt:lpstr>
      <vt:lpstr>Times New Roman</vt:lpstr>
      <vt:lpstr>ConfettiVTI</vt:lpstr>
      <vt:lpstr>Offensive Cyber Operations  in Context</vt:lpstr>
      <vt:lpstr>Cyber Security Politics</vt:lpstr>
      <vt:lpstr>PowerPoint Presentation</vt:lpstr>
      <vt:lpstr>A Story of Interactions </vt:lpstr>
      <vt:lpstr>Four Key Frames (1980-2000)</vt:lpstr>
      <vt:lpstr>Reaction 1:  3-pronged defensive measures</vt:lpstr>
      <vt:lpstr>Reaction 2:  States get active</vt:lpstr>
      <vt:lpstr>Cyber-Commands</vt:lpstr>
      <vt:lpstr>PowerPoint Presentation</vt:lpstr>
      <vt:lpstr>PowerPoint Presentation</vt:lpstr>
      <vt:lpstr>Incident Type, 2005-2022</vt:lpstr>
      <vt:lpstr>Actors / Profiles </vt:lpstr>
      <vt:lpstr>Reaction 3: New Strategy / Identity</vt:lpstr>
      <vt:lpstr>Reaction 4: Norms</vt:lpstr>
      <vt:lpstr>PowerPoint Presentation</vt:lpstr>
      <vt:lpstr>What goes wrong if technological knowledge and political knowledge are not combined?</vt:lpstr>
      <vt:lpstr>PowerPoint Presentation</vt:lpstr>
      <vt:lpstr>Conclusion &amp; Future Research Avenues</vt:lpstr>
      <vt:lpstr>Vielen Dank!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Security Politics</dc:title>
  <dc:creator>Dunn Cavelty  Myriam</dc:creator>
  <cp:lastModifiedBy>Dunn Cavelty  Myriam</cp:lastModifiedBy>
  <cp:revision>2</cp:revision>
  <dcterms:created xsi:type="dcterms:W3CDTF">2023-09-07T09:49:59Z</dcterms:created>
  <dcterms:modified xsi:type="dcterms:W3CDTF">2023-09-08T19:41:15Z</dcterms:modified>
</cp:coreProperties>
</file>